
<file path=[Content_Types].xml><?xml version="1.0" encoding="utf-8"?>
<Types xmlns="http://schemas.openxmlformats.org/package/2006/content-types">
  <Default Extension="xlsx" ContentType="application/vnd.openxmlformats-officedocument.spreadsheetml.sheet"/>
  <Default Extension="png" ContentType="image/png"/>
  <Default Extension="emf" ContentType="image/x-emf"/>
  <Default Extension="jpeg" ContentType="image/jpe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3"/>
    <p:sldId id="297" r:id="rId4"/>
    <p:sldId id="305" r:id="rId5"/>
    <p:sldId id="298" r:id="rId6"/>
    <p:sldId id="316" r:id="rId7"/>
    <p:sldId id="308" r:id="rId9"/>
    <p:sldId id="306" r:id="rId10"/>
    <p:sldId id="318" r:id="rId11"/>
    <p:sldId id="310" r:id="rId12"/>
    <p:sldId id="307" r:id="rId13"/>
    <p:sldId id="311" r:id="rId14"/>
    <p:sldId id="312" r:id="rId15"/>
    <p:sldId id="278"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C3071F"/>
    <a:srgbClr val="FFFFFF"/>
    <a:srgbClr val="F1F1F1"/>
    <a:srgbClr val="EED300"/>
    <a:srgbClr val="C6D466"/>
    <a:srgbClr val="EE9D41"/>
    <a:srgbClr val="F8DA7E"/>
    <a:srgbClr val="DD7B7B"/>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30" autoAdjust="0"/>
  </p:normalViewPr>
  <p:slideViewPr>
    <p:cSldViewPr snapToGrid="0">
      <p:cViewPr>
        <p:scale>
          <a:sx n="80" d="100"/>
          <a:sy n="80" d="100"/>
        </p:scale>
        <p:origin x="312" y="330"/>
      </p:cViewPr>
      <p:guideLst>
        <p:guide orient="horz" pos="624"/>
        <p:guide pos="7380"/>
        <p:guide pos="24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spPr>
            <a:ln w="19050">
              <a:noFill/>
            </a:ln>
          </c:spPr>
          <c:explosion val="0"/>
          <c:dPt>
            <c:idx val="0"/>
            <c:bubble3D val="0"/>
            <c:spPr>
              <a:solidFill>
                <a:schemeClr val="accent2">
                  <a:lumMod val="60000"/>
                  <a:lumOff val="40000"/>
                </a:schemeClr>
              </a:solidFill>
              <a:ln w="25400">
                <a:noFill/>
              </a:ln>
              <a:effectLst/>
              <a:sp3d/>
            </c:spPr>
          </c:dPt>
          <c:dPt>
            <c:idx val="1"/>
            <c:bubble3D val="0"/>
            <c:spPr>
              <a:solidFill>
                <a:schemeClr val="accent1">
                  <a:lumMod val="20000"/>
                  <a:lumOff val="80000"/>
                </a:schemeClr>
              </a:solidFill>
              <a:ln w="25400">
                <a:noFill/>
              </a:ln>
              <a:effectLst/>
              <a:sp3d/>
            </c:spPr>
          </c:dPt>
          <c:dPt>
            <c:idx val="2"/>
            <c:bubble3D val="0"/>
            <c:spPr>
              <a:solidFill>
                <a:schemeClr val="accent6">
                  <a:lumMod val="40000"/>
                  <a:lumOff val="60000"/>
                </a:schemeClr>
              </a:solidFill>
              <a:ln w="25400">
                <a:noFill/>
              </a:ln>
              <a:effectLst/>
              <a:sp3d/>
            </c:spPr>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硕士研究生</c:v>
                </c:pt>
                <c:pt idx="1">
                  <c:v>大学学历</c:v>
                </c:pt>
                <c:pt idx="2">
                  <c:v>中专</c:v>
                </c:pt>
              </c:strCache>
            </c:strRef>
          </c:cat>
          <c:val>
            <c:numRef>
              <c:f>Sheet1!$B$2:$B$4</c:f>
              <c:numCache>
                <c:formatCode>0%</c:formatCode>
                <c:ptCount val="3"/>
                <c:pt idx="0">
                  <c:v>0.05</c:v>
                </c:pt>
                <c:pt idx="1">
                  <c:v>0.75</c:v>
                </c:pt>
                <c:pt idx="2">
                  <c:v>0.2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管理人员</c:v>
                      </c:pt>
                    </c:strCache>
                  </c:strRef>
                </c15:tx>
              </c15:filteredSeriesTitle>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19573009194328"/>
          <c:y val="0.86661591270125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627717467995"/>
          <c:y val="0.0962905384688276"/>
          <c:w val="0.459107974757012"/>
          <c:h val="0.674034835763603"/>
        </c:manualLayout>
      </c:layout>
      <c:pieChart>
        <c:varyColors val="1"/>
        <c:ser>
          <c:idx val="0"/>
          <c:order val="0"/>
          <c:spPr>
            <a:ln w="19050">
              <a:noFill/>
            </a:ln>
          </c:spPr>
          <c:explosion val="1"/>
          <c:dPt>
            <c:idx val="0"/>
            <c:bubble3D val="0"/>
            <c:explosion val="0"/>
            <c:spPr>
              <a:solidFill>
                <a:schemeClr val="accent2">
                  <a:lumMod val="60000"/>
                  <a:lumOff val="40000"/>
                </a:schemeClr>
              </a:solidFill>
              <a:ln w="25400">
                <a:noFill/>
              </a:ln>
              <a:effectLst/>
              <a:sp3d/>
            </c:spPr>
          </c:dPt>
          <c:dPt>
            <c:idx val="1"/>
            <c:bubble3D val="0"/>
            <c:explosion val="0"/>
            <c:spPr>
              <a:solidFill>
                <a:schemeClr val="accent1">
                  <a:lumMod val="20000"/>
                  <a:lumOff val="80000"/>
                </a:schemeClr>
              </a:solidFill>
              <a:ln w="25400">
                <a:noFill/>
              </a:ln>
              <a:effectLst/>
              <a:sp3d/>
            </c:spPr>
          </c:dPt>
          <c:dPt>
            <c:idx val="2"/>
            <c:bubble3D val="0"/>
            <c:explosion val="0"/>
            <c:spPr>
              <a:solidFill>
                <a:schemeClr val="accent6">
                  <a:lumMod val="40000"/>
                  <a:lumOff val="60000"/>
                </a:schemeClr>
              </a:solidFill>
              <a:ln w="25400">
                <a:noFill/>
              </a:ln>
              <a:effectLst/>
              <a:sp3d/>
            </c:spPr>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工作10年以上</c:v>
                </c:pt>
                <c:pt idx="1">
                  <c:v>工作5-10年</c:v>
                </c:pt>
                <c:pt idx="2">
                  <c:v>工作1-5年</c:v>
                </c:pt>
              </c:strCache>
            </c:strRef>
          </c:cat>
          <c:val>
            <c:numRef>
              <c:f>Sheet1!$B$2:$B$4</c:f>
              <c:numCache>
                <c:formatCode>0%</c:formatCode>
                <c:ptCount val="3"/>
                <c:pt idx="0">
                  <c:v>0.2</c:v>
                </c:pt>
                <c:pt idx="1">
                  <c:v>0.5</c:v>
                </c:pt>
                <c:pt idx="2">
                  <c:v>0.3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工作年限</c:v>
                      </c:pt>
                    </c:strCache>
                  </c:strRef>
                </c15:tx>
              </c15:filteredSeriesTitle>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spPr>
            <a:ln w="19050">
              <a:noFill/>
            </a:ln>
          </c:spPr>
          <c:explosion val="1"/>
          <c:dPt>
            <c:idx val="0"/>
            <c:bubble3D val="0"/>
            <c:explosion val="0"/>
            <c:spPr>
              <a:solidFill>
                <a:schemeClr val="accent2">
                  <a:lumMod val="60000"/>
                  <a:lumOff val="40000"/>
                </a:schemeClr>
              </a:solidFill>
              <a:ln w="25400">
                <a:noFill/>
              </a:ln>
              <a:effectLst/>
              <a:sp3d/>
            </c:spPr>
          </c:dPt>
          <c:dPt>
            <c:idx val="1"/>
            <c:bubble3D val="0"/>
            <c:explosion val="0"/>
            <c:spPr>
              <a:solidFill>
                <a:schemeClr val="accent6">
                  <a:lumMod val="40000"/>
                  <a:lumOff val="60000"/>
                </a:schemeClr>
              </a:solidFill>
              <a:ln w="25400">
                <a:noFill/>
              </a:ln>
              <a:effectLst/>
              <a:sp3d/>
            </c:spPr>
          </c:dPt>
          <c:dPt>
            <c:idx val="2"/>
            <c:bubble3D val="0"/>
            <c:explosion val="0"/>
            <c:spPr>
              <a:solidFill>
                <a:schemeClr val="accent1">
                  <a:lumMod val="20000"/>
                  <a:lumOff val="80000"/>
                </a:schemeClr>
              </a:solidFill>
              <a:ln w="25400">
                <a:noFill/>
              </a:ln>
              <a:effectLst/>
              <a:sp3d/>
            </c:spPr>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专家</c:v>
                </c:pt>
                <c:pt idx="1">
                  <c:v>高级设计师</c:v>
                </c:pt>
                <c:pt idx="2">
                  <c:v>中级设计师</c:v>
                </c:pt>
              </c:strCache>
            </c:strRef>
          </c:cat>
          <c:val>
            <c:numRef>
              <c:f>Sheet1!$B$2:$B$4</c:f>
              <c:numCache>
                <c:formatCode>0%</c:formatCode>
                <c:ptCount val="3"/>
                <c:pt idx="0">
                  <c:v>0.1</c:v>
                </c:pt>
                <c:pt idx="1">
                  <c:v>0.25</c:v>
                </c:pt>
                <c:pt idx="2">
                  <c:v>0.65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专业架构</c:v>
                      </c:pt>
                    </c:strCache>
                  </c:strRef>
                </c15:tx>
              </c15:filteredSeriesTitle>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AA6377-3E2A-41D2-AAB9-9C88060432B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6113D7-C21F-41BC-850A-C63CB4D139D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66113D7-C21F-41BC-850A-C63CB4D139D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10252" name="图片 1" descr="第一页"/>
          <p:cNvPicPr>
            <a:picLocks noChangeAspect="1"/>
          </p:cNvPicPr>
          <p:nvPr userDrawn="1"/>
        </p:nvPicPr>
        <p:blipFill>
          <a:blip r:embed="rId2"/>
          <a:stretch>
            <a:fillRect/>
          </a:stretch>
        </p:blipFill>
        <p:spPr>
          <a:xfrm>
            <a:off x="173990" y="6549390"/>
            <a:ext cx="793750" cy="248920"/>
          </a:xfrm>
          <a:prstGeom prst="rect">
            <a:avLst/>
          </a:prstGeom>
          <a:noFill/>
          <a:ln w="9525">
            <a:noFill/>
          </a:ln>
        </p:spPr>
      </p:pic>
      <p:sp>
        <p:nvSpPr>
          <p:cNvPr id="1026" name="Footer Placeholder 13"/>
          <p:cNvSpPr>
            <a:spLocks noGrp="1"/>
          </p:cNvSpPr>
          <p:nvPr userDrawn="1"/>
        </p:nvSpPr>
        <p:spPr>
          <a:xfrm>
            <a:off x="-6985" y="6591935"/>
            <a:ext cx="12205970" cy="206375"/>
          </a:xfrm>
          <a:prstGeom prst="rect">
            <a:avLst/>
          </a:prstGeom>
          <a:noFill/>
          <a:ln w="9525">
            <a:noFill/>
          </a:ln>
        </p:spPr>
        <p:txBody>
          <a:bodyPr anchor="t"/>
          <a:p>
            <a:pPr lvl="0" indent="0" algn="ctr"/>
            <a:r>
              <a:rPr lang="zh-CN" altLang="en-US" sz="1000" dirty="0">
                <a:solidFill>
                  <a:srgbClr val="7F7F7F"/>
                </a:solidFill>
                <a:latin typeface="微软雅黑" panose="020B0503020204020204" pitchFamily="34" charset="-122"/>
                <a:ea typeface="微软雅黑" panose="020B0503020204020204" pitchFamily="34" charset="-122"/>
              </a:rPr>
              <a:t>如果  就是生活</a:t>
            </a:r>
            <a:r>
              <a:rPr lang="en-US" altLang="zh-CN" sz="1000" dirty="0">
                <a:solidFill>
                  <a:srgbClr val="7F7F7F"/>
                </a:solidFill>
                <a:latin typeface="微软雅黑" panose="020B0503020204020204" pitchFamily="34" charset="-122"/>
                <a:ea typeface="微软雅黑" panose="020B0503020204020204" pitchFamily="34" charset="-122"/>
              </a:rPr>
              <a:t>......</a:t>
            </a:r>
            <a:endParaRPr lang="en-US" altLang="zh-CN" sz="1000" dirty="0">
              <a:solidFill>
                <a:srgbClr val="7F7F7F"/>
              </a:solidFill>
              <a:latin typeface="微软雅黑" panose="020B0503020204020204" pitchFamily="34" charset="-122"/>
              <a:ea typeface="微软雅黑" panose="020B0503020204020204" pitchFamily="34" charset="-122"/>
            </a:endParaRPr>
          </a:p>
          <a:p>
            <a:pPr lvl="0" indent="0" algn="ctr"/>
            <a:endParaRPr lang="en-US" altLang="zh-CN" sz="1000" dirty="0">
              <a:solidFill>
                <a:srgbClr val="7F7F7F"/>
              </a:solidFill>
              <a:latin typeface="微软雅黑" panose="020B0503020204020204" pitchFamily="34" charset="-122"/>
              <a:ea typeface="微软雅黑" panose="020B0503020204020204" pitchFamily="34" charset="-122"/>
            </a:endParaRPr>
          </a:p>
        </p:txBody>
      </p:sp>
      <p:pic>
        <p:nvPicPr>
          <p:cNvPr id="1027" name="图片 1" descr="修改长方形正面3"/>
          <p:cNvPicPr>
            <a:picLocks noChangeAspect="1"/>
          </p:cNvPicPr>
          <p:nvPr userDrawn="1"/>
        </p:nvPicPr>
        <p:blipFill>
          <a:blip r:embed="rId3"/>
          <a:stretch>
            <a:fillRect/>
          </a:stretch>
        </p:blipFill>
        <p:spPr>
          <a:xfrm>
            <a:off x="11118215" y="6290310"/>
            <a:ext cx="1080770" cy="572770"/>
          </a:xfrm>
          <a:prstGeom prst="rect">
            <a:avLst/>
          </a:prstGeom>
          <a:noFill/>
          <a:ln w="9525">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pic>
        <p:nvPicPr>
          <p:cNvPr id="10252" name="图片 1" descr="第一页"/>
          <p:cNvPicPr>
            <a:picLocks noChangeAspect="1"/>
          </p:cNvPicPr>
          <p:nvPr userDrawn="1"/>
        </p:nvPicPr>
        <p:blipFill>
          <a:blip r:embed="rId2"/>
          <a:stretch>
            <a:fillRect/>
          </a:stretch>
        </p:blipFill>
        <p:spPr>
          <a:xfrm>
            <a:off x="173990" y="6549390"/>
            <a:ext cx="793750" cy="248920"/>
          </a:xfrm>
          <a:prstGeom prst="rect">
            <a:avLst/>
          </a:prstGeom>
          <a:noFill/>
          <a:ln w="9525">
            <a:noFill/>
          </a:ln>
        </p:spPr>
      </p:pic>
      <p:sp>
        <p:nvSpPr>
          <p:cNvPr id="1026" name="Footer Placeholder 13"/>
          <p:cNvSpPr>
            <a:spLocks noGrp="1"/>
          </p:cNvSpPr>
          <p:nvPr userDrawn="1"/>
        </p:nvSpPr>
        <p:spPr>
          <a:xfrm>
            <a:off x="-6985" y="6591935"/>
            <a:ext cx="12205970" cy="206375"/>
          </a:xfrm>
          <a:prstGeom prst="rect">
            <a:avLst/>
          </a:prstGeom>
          <a:noFill/>
          <a:ln w="9525">
            <a:noFill/>
          </a:ln>
        </p:spPr>
        <p:txBody>
          <a:bodyPr anchor="t"/>
          <a:p>
            <a:pPr lvl="0" indent="0" algn="ctr"/>
            <a:r>
              <a:rPr lang="zh-CN" altLang="en-US" sz="1000" dirty="0">
                <a:solidFill>
                  <a:srgbClr val="7F7F7F"/>
                </a:solidFill>
                <a:latin typeface="微软雅黑" panose="020B0503020204020204" pitchFamily="34" charset="-122"/>
                <a:ea typeface="微软雅黑" panose="020B0503020204020204" pitchFamily="34" charset="-122"/>
              </a:rPr>
              <a:t>如果  就是生活</a:t>
            </a:r>
            <a:r>
              <a:rPr lang="en-US" altLang="zh-CN" sz="1000" dirty="0">
                <a:solidFill>
                  <a:srgbClr val="7F7F7F"/>
                </a:solidFill>
                <a:latin typeface="微软雅黑" panose="020B0503020204020204" pitchFamily="34" charset="-122"/>
                <a:ea typeface="微软雅黑" panose="020B0503020204020204" pitchFamily="34" charset="-122"/>
              </a:rPr>
              <a:t>......</a:t>
            </a:r>
            <a:endParaRPr lang="en-US" altLang="zh-CN" sz="1000" dirty="0">
              <a:solidFill>
                <a:srgbClr val="7F7F7F"/>
              </a:solidFill>
              <a:latin typeface="微软雅黑" panose="020B0503020204020204" pitchFamily="34" charset="-122"/>
              <a:ea typeface="微软雅黑" panose="020B0503020204020204" pitchFamily="34" charset="-122"/>
            </a:endParaRPr>
          </a:p>
          <a:p>
            <a:pPr lvl="0" indent="0" algn="ctr"/>
            <a:endParaRPr lang="en-US" altLang="zh-CN" sz="1000" dirty="0">
              <a:solidFill>
                <a:srgbClr val="7F7F7F"/>
              </a:solidFill>
              <a:latin typeface="微软雅黑" panose="020B0503020204020204" pitchFamily="34" charset="-122"/>
              <a:ea typeface="微软雅黑" panose="020B0503020204020204" pitchFamily="34" charset="-122"/>
            </a:endParaRPr>
          </a:p>
        </p:txBody>
      </p:sp>
      <p:pic>
        <p:nvPicPr>
          <p:cNvPr id="1027" name="图片 1" descr="修改长方形正面3"/>
          <p:cNvPicPr>
            <a:picLocks noChangeAspect="1"/>
          </p:cNvPicPr>
          <p:nvPr userDrawn="1"/>
        </p:nvPicPr>
        <p:blipFill>
          <a:blip r:embed="rId3"/>
          <a:stretch>
            <a:fillRect/>
          </a:stretch>
        </p:blipFill>
        <p:spPr>
          <a:xfrm>
            <a:off x="11118215" y="6290310"/>
            <a:ext cx="1080770" cy="572770"/>
          </a:xfrm>
          <a:prstGeom prst="rect">
            <a:avLst/>
          </a:prstGeom>
          <a:noFill/>
          <a:ln w="9525">
            <a:noFill/>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10252" name="图片 1" descr="第一页"/>
          <p:cNvPicPr>
            <a:picLocks noChangeAspect="1"/>
          </p:cNvPicPr>
          <p:nvPr userDrawn="1"/>
        </p:nvPicPr>
        <p:blipFill>
          <a:blip r:embed="rId2"/>
          <a:stretch>
            <a:fillRect/>
          </a:stretch>
        </p:blipFill>
        <p:spPr>
          <a:xfrm>
            <a:off x="173990" y="6549390"/>
            <a:ext cx="793750" cy="248920"/>
          </a:xfrm>
          <a:prstGeom prst="rect">
            <a:avLst/>
          </a:prstGeom>
          <a:noFill/>
          <a:ln w="9525">
            <a:noFill/>
          </a:ln>
        </p:spPr>
      </p:pic>
      <p:sp>
        <p:nvSpPr>
          <p:cNvPr id="1026" name="Footer Placeholder 13"/>
          <p:cNvSpPr>
            <a:spLocks noGrp="1"/>
          </p:cNvSpPr>
          <p:nvPr userDrawn="1"/>
        </p:nvSpPr>
        <p:spPr>
          <a:xfrm>
            <a:off x="-6985" y="6591935"/>
            <a:ext cx="12205970" cy="206375"/>
          </a:xfrm>
          <a:prstGeom prst="rect">
            <a:avLst/>
          </a:prstGeom>
          <a:noFill/>
          <a:ln w="9525">
            <a:noFill/>
          </a:ln>
        </p:spPr>
        <p:txBody>
          <a:bodyPr anchor="t"/>
          <a:p>
            <a:pPr lvl="0" indent="0" algn="ctr"/>
            <a:r>
              <a:rPr lang="zh-CN" altLang="en-US" sz="1000" dirty="0">
                <a:solidFill>
                  <a:srgbClr val="7F7F7F"/>
                </a:solidFill>
                <a:latin typeface="微软雅黑" panose="020B0503020204020204" pitchFamily="34" charset="-122"/>
                <a:ea typeface="微软雅黑" panose="020B0503020204020204" pitchFamily="34" charset="-122"/>
              </a:rPr>
              <a:t>如果  就是生活</a:t>
            </a:r>
            <a:r>
              <a:rPr lang="en-US" altLang="zh-CN" sz="1000" dirty="0">
                <a:solidFill>
                  <a:srgbClr val="7F7F7F"/>
                </a:solidFill>
                <a:latin typeface="微软雅黑" panose="020B0503020204020204" pitchFamily="34" charset="-122"/>
                <a:ea typeface="微软雅黑" panose="020B0503020204020204" pitchFamily="34" charset="-122"/>
              </a:rPr>
              <a:t>......</a:t>
            </a:r>
            <a:endParaRPr lang="en-US" altLang="zh-CN" sz="1000" dirty="0">
              <a:solidFill>
                <a:srgbClr val="7F7F7F"/>
              </a:solidFill>
              <a:latin typeface="微软雅黑" panose="020B0503020204020204" pitchFamily="34" charset="-122"/>
              <a:ea typeface="微软雅黑" panose="020B0503020204020204" pitchFamily="34" charset="-122"/>
            </a:endParaRPr>
          </a:p>
          <a:p>
            <a:pPr lvl="0" indent="0" algn="ctr"/>
            <a:endParaRPr lang="en-US" altLang="zh-CN" sz="1000" dirty="0">
              <a:solidFill>
                <a:srgbClr val="7F7F7F"/>
              </a:solidFill>
              <a:latin typeface="微软雅黑" panose="020B0503020204020204" pitchFamily="34" charset="-122"/>
              <a:ea typeface="微软雅黑" panose="020B0503020204020204" pitchFamily="34" charset="-122"/>
            </a:endParaRPr>
          </a:p>
        </p:txBody>
      </p:sp>
      <p:pic>
        <p:nvPicPr>
          <p:cNvPr id="1027" name="图片 1" descr="修改长方形正面3"/>
          <p:cNvPicPr>
            <a:picLocks noChangeAspect="1"/>
          </p:cNvPicPr>
          <p:nvPr userDrawn="1"/>
        </p:nvPicPr>
        <p:blipFill>
          <a:blip r:embed="rId3"/>
          <a:stretch>
            <a:fillRect/>
          </a:stretch>
        </p:blipFill>
        <p:spPr>
          <a:xfrm>
            <a:off x="11118215" y="6290310"/>
            <a:ext cx="1080770" cy="572770"/>
          </a:xfrm>
          <a:prstGeom prst="rect">
            <a:avLst/>
          </a:prstGeom>
          <a:noFill/>
          <a:ln w="9525">
            <a:noFill/>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1" descr="第一页"/>
          <p:cNvPicPr>
            <a:picLocks noChangeAspect="1"/>
          </p:cNvPicPr>
          <p:nvPr userDrawn="1"/>
        </p:nvPicPr>
        <p:blipFill>
          <a:blip r:embed="rId2"/>
          <a:stretch>
            <a:fillRect/>
          </a:stretch>
        </p:blipFill>
        <p:spPr>
          <a:xfrm>
            <a:off x="173990" y="6549390"/>
            <a:ext cx="793750" cy="248920"/>
          </a:xfrm>
          <a:prstGeom prst="rect">
            <a:avLst/>
          </a:prstGeom>
          <a:noFill/>
          <a:ln w="9525">
            <a:noFill/>
          </a:ln>
        </p:spPr>
      </p:pic>
      <p:sp>
        <p:nvSpPr>
          <p:cNvPr id="5" name="Footer Placeholder 13"/>
          <p:cNvSpPr>
            <a:spLocks noGrp="1"/>
          </p:cNvSpPr>
          <p:nvPr userDrawn="1"/>
        </p:nvSpPr>
        <p:spPr>
          <a:xfrm>
            <a:off x="-6985" y="6591935"/>
            <a:ext cx="12205970" cy="206375"/>
          </a:xfrm>
          <a:prstGeom prst="rect">
            <a:avLst/>
          </a:prstGeom>
          <a:noFill/>
          <a:ln w="9525">
            <a:noFill/>
          </a:ln>
        </p:spPr>
        <p:txBody>
          <a:bodyPr anchor="t"/>
          <a:p>
            <a:pPr lvl="0" indent="0" algn="ctr"/>
            <a:r>
              <a:rPr lang="zh-CN" altLang="en-US" sz="1000" dirty="0">
                <a:solidFill>
                  <a:srgbClr val="7F7F7F"/>
                </a:solidFill>
                <a:latin typeface="微软雅黑" panose="020B0503020204020204" pitchFamily="34" charset="-122"/>
                <a:ea typeface="微软雅黑" panose="020B0503020204020204" pitchFamily="34" charset="-122"/>
              </a:rPr>
              <a:t>如果  就是生活</a:t>
            </a:r>
            <a:r>
              <a:rPr lang="en-US" altLang="zh-CN" sz="1000" dirty="0">
                <a:solidFill>
                  <a:srgbClr val="7F7F7F"/>
                </a:solidFill>
                <a:latin typeface="微软雅黑" panose="020B0503020204020204" pitchFamily="34" charset="-122"/>
                <a:ea typeface="微软雅黑" panose="020B0503020204020204" pitchFamily="34" charset="-122"/>
              </a:rPr>
              <a:t>......</a:t>
            </a:r>
            <a:endParaRPr lang="en-US" altLang="zh-CN" sz="1000" dirty="0">
              <a:solidFill>
                <a:srgbClr val="7F7F7F"/>
              </a:solidFill>
              <a:latin typeface="微软雅黑" panose="020B0503020204020204" pitchFamily="34" charset="-122"/>
              <a:ea typeface="微软雅黑" panose="020B0503020204020204" pitchFamily="34" charset="-122"/>
            </a:endParaRPr>
          </a:p>
          <a:p>
            <a:pPr lvl="0" indent="0" algn="ctr"/>
            <a:endParaRPr lang="en-US" altLang="zh-CN" sz="1000" dirty="0">
              <a:solidFill>
                <a:srgbClr val="7F7F7F"/>
              </a:solidFill>
              <a:latin typeface="微软雅黑" panose="020B0503020204020204" pitchFamily="34" charset="-122"/>
              <a:ea typeface="微软雅黑" panose="020B0503020204020204" pitchFamily="34" charset="-122"/>
            </a:endParaRPr>
          </a:p>
        </p:txBody>
      </p:sp>
      <p:pic>
        <p:nvPicPr>
          <p:cNvPr id="6" name="图片 1" descr="修改长方形正面3"/>
          <p:cNvPicPr>
            <a:picLocks noChangeAspect="1"/>
          </p:cNvPicPr>
          <p:nvPr userDrawn="1"/>
        </p:nvPicPr>
        <p:blipFill>
          <a:blip r:embed="rId3"/>
          <a:stretch>
            <a:fillRect/>
          </a:stretch>
        </p:blipFill>
        <p:spPr>
          <a:xfrm>
            <a:off x="11118215" y="6290310"/>
            <a:ext cx="1080770" cy="572770"/>
          </a:xfrm>
          <a:prstGeom prst="rect">
            <a:avLst/>
          </a:prstGeom>
          <a:noFill/>
          <a:ln w="9525">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emf"/><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组合 5"/>
          <p:cNvGrpSpPr/>
          <p:nvPr/>
        </p:nvGrpSpPr>
        <p:grpSpPr>
          <a:xfrm>
            <a:off x="3069590" y="2665730"/>
            <a:ext cx="6339205" cy="1299210"/>
            <a:chOff x="4834" y="4211"/>
            <a:chExt cx="9983" cy="2046"/>
          </a:xfrm>
        </p:grpSpPr>
        <p:sp>
          <p:nvSpPr>
            <p:cNvPr id="3" name="矩形 2"/>
            <p:cNvSpPr/>
            <p:nvPr/>
          </p:nvSpPr>
          <p:spPr>
            <a:xfrm>
              <a:off x="6617" y="5338"/>
              <a:ext cx="6849" cy="919"/>
            </a:xfrm>
            <a:prstGeom prst="rect">
              <a:avLst/>
            </a:prstGeom>
          </p:spPr>
          <p:txBody>
            <a:bodyPr wrap="none">
              <a:spAutoFit/>
            </a:bodyPr>
            <a:lstStyle/>
            <a:p>
              <a:pPr algn="ctr">
                <a:lnSpc>
                  <a:spcPct val="200000"/>
                </a:lnSpc>
              </a:pPr>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M</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anufacture the warm </a:t>
              </a:r>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&amp;</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o</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riginal product</a:t>
              </a:r>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s</a:t>
              </a:r>
              <a:endPar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4834" y="5901"/>
              <a:ext cx="170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3549" y="5901"/>
              <a:ext cx="126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logo"/>
            <p:cNvPicPr>
              <a:picLocks noChangeAspect="1"/>
            </p:cNvPicPr>
            <p:nvPr/>
          </p:nvPicPr>
          <p:blipFill>
            <a:blip r:embed="rId1"/>
            <a:stretch>
              <a:fillRect/>
            </a:stretch>
          </p:blipFill>
          <p:spPr>
            <a:xfrm>
              <a:off x="6535" y="4211"/>
              <a:ext cx="6130" cy="126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88820" y="415290"/>
            <a:ext cx="8194675" cy="583565"/>
          </a:xfrm>
          <a:prstGeom prst="rect">
            <a:avLst/>
          </a:prstGeom>
          <a:noFill/>
        </p:spPr>
        <p:txBody>
          <a:bodyPr wrap="square" rtlCol="0">
            <a:spAutoFit/>
          </a:bodyPr>
          <a:lstStyle/>
          <a:p>
            <a:pPr algn="ctr"/>
            <a:r>
              <a:rPr lang="zh-CN" altLang="en-US" sz="3200" dirty="0">
                <a:solidFill>
                  <a:srgbClr val="C3071F"/>
                </a:solidFill>
              </a:rPr>
              <a:t>The method of creative in product OEDO</a:t>
            </a:r>
            <a:endParaRPr lang="zh-CN" altLang="en-US" sz="3200" dirty="0">
              <a:solidFill>
                <a:srgbClr val="C3071F"/>
              </a:solidFill>
            </a:endParaRPr>
          </a:p>
        </p:txBody>
      </p:sp>
      <p:sp>
        <p:nvSpPr>
          <p:cNvPr id="114" name="文本框 113"/>
          <p:cNvSpPr txBox="1"/>
          <p:nvPr/>
        </p:nvSpPr>
        <p:spPr>
          <a:xfrm>
            <a:off x="489388" y="5919228"/>
            <a:ext cx="11260214" cy="583565"/>
          </a:xfrm>
          <a:prstGeom prst="rect">
            <a:avLst/>
          </a:prstGeom>
          <a:noFill/>
        </p:spPr>
        <p:txBody>
          <a:bodyPr wrap="square" rtlCol="0">
            <a:spAutoFit/>
          </a:bodyPr>
          <a:lstStyle/>
          <a:p>
            <a:pPr algn="ctr"/>
            <a:r>
              <a:rPr lang="zh-CN" altLang="en-US" sz="1600" dirty="0" smtClean="0"/>
              <a:t>Roogoo innovate not only rely on gift and inspiration,</a:t>
            </a:r>
            <a:endParaRPr lang="zh-CN" altLang="en-US" sz="1600" dirty="0" smtClean="0"/>
          </a:p>
          <a:p>
            <a:pPr algn="ctr"/>
            <a:r>
              <a:rPr lang="zh-CN" altLang="en-US" sz="1600" dirty="0" smtClean="0"/>
              <a:t>but also has sentific and creative method to direct the product  position and direction.</a:t>
            </a:r>
            <a:endParaRPr lang="zh-CN" altLang="en-US" sz="1600" dirty="0" smtClean="0"/>
          </a:p>
        </p:txBody>
      </p:sp>
      <p:sp>
        <p:nvSpPr>
          <p:cNvPr id="11266" name="TextBox 1"/>
          <p:cNvSpPr/>
          <p:nvPr/>
        </p:nvSpPr>
        <p:spPr>
          <a:xfrm>
            <a:off x="285750" y="160338"/>
            <a:ext cx="2994025" cy="384810"/>
          </a:xfrm>
          <a:prstGeom prst="rect">
            <a:avLst/>
          </a:prstGeom>
          <a:noFill/>
          <a:ln w="9525">
            <a:noFill/>
          </a:ln>
        </p:spPr>
        <p:txBody>
          <a:bodyPr wrap="none">
            <a:spAutoFit/>
          </a:bodyPr>
          <a:p>
            <a:pPr lvl="0" algn="l">
              <a:lnSpc>
                <a:spcPct val="10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我们的优势</a:t>
            </a:r>
            <a:r>
              <a:rPr lang="en-US" altLang="x-none"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Our advantage</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30" name="矩形 129"/>
          <p:cNvSpPr/>
          <p:nvPr/>
        </p:nvSpPr>
        <p:spPr>
          <a:xfrm>
            <a:off x="5019040" y="1175385"/>
            <a:ext cx="2154555" cy="4387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131" name="矩形 130"/>
          <p:cNvSpPr/>
          <p:nvPr/>
        </p:nvSpPr>
        <p:spPr>
          <a:xfrm>
            <a:off x="5019040" y="2085975"/>
            <a:ext cx="2154555" cy="43878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132" name="矩形 131"/>
          <p:cNvSpPr/>
          <p:nvPr/>
        </p:nvSpPr>
        <p:spPr>
          <a:xfrm>
            <a:off x="5019040" y="2999105"/>
            <a:ext cx="2154555" cy="43878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133" name="矩形 132"/>
          <p:cNvSpPr/>
          <p:nvPr/>
        </p:nvSpPr>
        <p:spPr>
          <a:xfrm>
            <a:off x="5019040" y="3903345"/>
            <a:ext cx="2154555" cy="43878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134" name="矩形 133"/>
          <p:cNvSpPr/>
          <p:nvPr/>
        </p:nvSpPr>
        <p:spPr>
          <a:xfrm>
            <a:off x="4203700" y="4693285"/>
            <a:ext cx="3830320" cy="11258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135" name="矩形 134"/>
          <p:cNvSpPr/>
          <p:nvPr/>
        </p:nvSpPr>
        <p:spPr>
          <a:xfrm>
            <a:off x="5226685" y="1245870"/>
            <a:ext cx="1785620" cy="314325"/>
          </a:xfrm>
          <a:prstGeom prst="rect">
            <a:avLst/>
          </a:prstGeom>
        </p:spPr>
        <p:txBody>
          <a:bodyPr wrap="none">
            <a:spAutoFit/>
          </a:bodyPr>
          <a:p>
            <a:pPr algn="ctr"/>
            <a:r>
              <a:rPr lang="en-US" altLang="zh-CN" sz="1600" dirty="0">
                <a:solidFill>
                  <a:schemeClr val="bg1">
                    <a:lumMod val="95000"/>
                  </a:schemeClr>
                </a:solidFill>
              </a:rPr>
              <a:t>O</a:t>
            </a:r>
            <a:r>
              <a:rPr lang="zh-CN" altLang="en-US" sz="1600" dirty="0">
                <a:solidFill>
                  <a:schemeClr val="bg1">
                    <a:lumMod val="95000"/>
                  </a:schemeClr>
                </a:solidFill>
              </a:rPr>
              <a:t>riginal</a:t>
            </a:r>
            <a:r>
              <a:rPr lang="en-AU" altLang="zh-CN" sz="1600" dirty="0">
                <a:solidFill>
                  <a:schemeClr val="bg1">
                    <a:lumMod val="95000"/>
                  </a:schemeClr>
                </a:solidFill>
              </a:rPr>
              <a:t>(</a:t>
            </a:r>
            <a:r>
              <a:rPr lang="zh-CN" altLang="en-US" sz="1600" dirty="0">
                <a:solidFill>
                  <a:schemeClr val="bg1">
                    <a:lumMod val="95000"/>
                  </a:schemeClr>
                </a:solidFill>
              </a:rPr>
              <a:t>原始创意</a:t>
            </a:r>
            <a:r>
              <a:rPr lang="en-AU" altLang="zh-CN" sz="1600" dirty="0">
                <a:solidFill>
                  <a:schemeClr val="bg1">
                    <a:lumMod val="95000"/>
                  </a:schemeClr>
                </a:solidFill>
              </a:rPr>
              <a:t>)</a:t>
            </a:r>
            <a:endParaRPr lang="zh-CN" altLang="en-US" sz="1600" dirty="0">
              <a:solidFill>
                <a:schemeClr val="bg1">
                  <a:lumMod val="95000"/>
                </a:schemeClr>
              </a:solidFill>
            </a:endParaRPr>
          </a:p>
        </p:txBody>
      </p:sp>
      <p:sp>
        <p:nvSpPr>
          <p:cNvPr id="136" name="矩形 135"/>
          <p:cNvSpPr/>
          <p:nvPr/>
        </p:nvSpPr>
        <p:spPr>
          <a:xfrm>
            <a:off x="5157470" y="3963035"/>
            <a:ext cx="1891030" cy="314325"/>
          </a:xfrm>
          <a:prstGeom prst="rect">
            <a:avLst/>
          </a:prstGeom>
        </p:spPr>
        <p:txBody>
          <a:bodyPr wrap="none">
            <a:spAutoFit/>
          </a:bodyPr>
          <a:p>
            <a:pPr algn="ctr"/>
            <a:r>
              <a:rPr lang="en-US" altLang="zh-CN" sz="1600" dirty="0">
                <a:solidFill>
                  <a:schemeClr val="bg1">
                    <a:lumMod val="95000"/>
                  </a:schemeClr>
                </a:solidFill>
              </a:rPr>
              <a:t>O</a:t>
            </a:r>
            <a:r>
              <a:rPr lang="zh-CN" altLang="en-US" sz="1600" dirty="0">
                <a:solidFill>
                  <a:schemeClr val="bg1">
                    <a:lumMod val="95000"/>
                  </a:schemeClr>
                </a:solidFill>
              </a:rPr>
              <a:t>ptimize</a:t>
            </a:r>
            <a:r>
              <a:rPr lang="en-AU" altLang="zh-CN" sz="1600" dirty="0">
                <a:solidFill>
                  <a:schemeClr val="bg1">
                    <a:lumMod val="95000"/>
                  </a:schemeClr>
                </a:solidFill>
              </a:rPr>
              <a:t>(</a:t>
            </a:r>
            <a:r>
              <a:rPr lang="zh-CN" altLang="en-US" sz="1600" dirty="0">
                <a:solidFill>
                  <a:schemeClr val="bg1">
                    <a:lumMod val="95000"/>
                  </a:schemeClr>
                </a:solidFill>
              </a:rPr>
              <a:t>优化改善</a:t>
            </a:r>
            <a:r>
              <a:rPr lang="en-AU" altLang="zh-CN" sz="1600" dirty="0">
                <a:solidFill>
                  <a:schemeClr val="bg1">
                    <a:lumMod val="95000"/>
                  </a:schemeClr>
                </a:solidFill>
              </a:rPr>
              <a:t>)</a:t>
            </a:r>
            <a:endParaRPr lang="zh-CN" altLang="en-US" sz="1600" dirty="0">
              <a:solidFill>
                <a:schemeClr val="bg1">
                  <a:lumMod val="95000"/>
                </a:schemeClr>
              </a:solidFill>
            </a:endParaRPr>
          </a:p>
        </p:txBody>
      </p:sp>
      <p:sp>
        <p:nvSpPr>
          <p:cNvPr id="137" name="右箭头 136"/>
          <p:cNvSpPr/>
          <p:nvPr/>
        </p:nvSpPr>
        <p:spPr>
          <a:xfrm rot="5400000">
            <a:off x="6000115" y="1703070"/>
            <a:ext cx="214630" cy="373380"/>
          </a:xfrm>
          <a:prstGeom prst="rightArrow">
            <a:avLst>
              <a:gd name="adj1" fmla="val 62628"/>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lumMod val="65000"/>
                  <a:lumOff val="35000"/>
                </a:schemeClr>
              </a:solidFill>
            </a:endParaRPr>
          </a:p>
        </p:txBody>
      </p:sp>
      <p:sp>
        <p:nvSpPr>
          <p:cNvPr id="138" name="文本框 137"/>
          <p:cNvSpPr txBox="1"/>
          <p:nvPr/>
        </p:nvSpPr>
        <p:spPr>
          <a:xfrm>
            <a:off x="2954655" y="4814570"/>
            <a:ext cx="6306185" cy="783590"/>
          </a:xfrm>
          <a:prstGeom prst="rect">
            <a:avLst/>
          </a:prstGeom>
          <a:noFill/>
        </p:spPr>
        <p:txBody>
          <a:bodyPr wrap="square" rtlCol="0">
            <a:spAutoFit/>
          </a:bodyPr>
          <a:p>
            <a:pPr algn="ctr">
              <a:lnSpc>
                <a:spcPct val="150000"/>
              </a:lnSpc>
            </a:pPr>
            <a:r>
              <a:rPr lang="zh-CN" altLang="en-US" sz="1600" dirty="0">
                <a:solidFill>
                  <a:schemeClr val="bg1">
                    <a:lumMod val="95000"/>
                  </a:schemeClr>
                </a:solidFill>
                <a:latin typeface="+mn-ea"/>
              </a:rPr>
              <a:t>原创从生活中来，产品到生活中去</a:t>
            </a:r>
            <a:endParaRPr lang="zh-CN" altLang="en-US" sz="1600" dirty="0">
              <a:solidFill>
                <a:schemeClr val="bg1">
                  <a:lumMod val="95000"/>
                </a:schemeClr>
              </a:solidFill>
              <a:latin typeface="+mn-ea"/>
            </a:endParaRPr>
          </a:p>
          <a:p>
            <a:pPr algn="ctr">
              <a:lnSpc>
                <a:spcPct val="150000"/>
              </a:lnSpc>
            </a:pPr>
            <a:r>
              <a:rPr lang="en-US" altLang="zh-CN" sz="1400" dirty="0">
                <a:solidFill>
                  <a:schemeClr val="bg1">
                    <a:lumMod val="95000"/>
                  </a:schemeClr>
                </a:solidFill>
                <a:latin typeface="+mn-ea"/>
              </a:rPr>
              <a:t>(</a:t>
            </a:r>
            <a:r>
              <a:rPr lang="zh-CN" altLang="en-US" sz="1200" dirty="0">
                <a:solidFill>
                  <a:schemeClr val="bg1">
                    <a:lumMod val="95000"/>
                  </a:schemeClr>
                </a:solidFill>
                <a:sym typeface="+mn-ea"/>
              </a:rPr>
              <a:t>Originality comes from life,products  into our life.</a:t>
            </a:r>
            <a:r>
              <a:rPr lang="en-US" altLang="zh-CN" sz="1400" dirty="0">
                <a:solidFill>
                  <a:schemeClr val="bg1">
                    <a:lumMod val="95000"/>
                  </a:schemeClr>
                </a:solidFill>
                <a:latin typeface="+mn-ea"/>
              </a:rPr>
              <a:t>)</a:t>
            </a:r>
            <a:endParaRPr lang="en-US" altLang="zh-CN" sz="1400" dirty="0">
              <a:solidFill>
                <a:schemeClr val="bg1">
                  <a:lumMod val="95000"/>
                </a:schemeClr>
              </a:solidFill>
              <a:latin typeface="+mn-ea"/>
            </a:endParaRPr>
          </a:p>
        </p:txBody>
      </p:sp>
      <p:sp>
        <p:nvSpPr>
          <p:cNvPr id="139" name="矩形 138"/>
          <p:cNvSpPr/>
          <p:nvPr/>
        </p:nvSpPr>
        <p:spPr>
          <a:xfrm>
            <a:off x="5096510" y="2134235"/>
            <a:ext cx="2045335" cy="314325"/>
          </a:xfrm>
          <a:prstGeom prst="rect">
            <a:avLst/>
          </a:prstGeom>
        </p:spPr>
        <p:txBody>
          <a:bodyPr wrap="none">
            <a:spAutoFit/>
          </a:bodyPr>
          <a:p>
            <a:pPr algn="ctr"/>
            <a:r>
              <a:rPr lang="en-US" altLang="zh-CN" sz="1600" dirty="0">
                <a:solidFill>
                  <a:schemeClr val="bg1">
                    <a:lumMod val="95000"/>
                  </a:schemeClr>
                </a:solidFill>
              </a:rPr>
              <a:t>Experience(</a:t>
            </a:r>
            <a:r>
              <a:rPr lang="zh-CN" altLang="en-US" sz="1600" dirty="0">
                <a:solidFill>
                  <a:schemeClr val="bg1">
                    <a:lumMod val="95000"/>
                  </a:schemeClr>
                </a:solidFill>
              </a:rPr>
              <a:t>感同身受</a:t>
            </a:r>
            <a:r>
              <a:rPr lang="en-US" altLang="zh-CN" sz="1600" dirty="0">
                <a:solidFill>
                  <a:schemeClr val="bg1">
                    <a:lumMod val="95000"/>
                  </a:schemeClr>
                </a:solidFill>
              </a:rPr>
              <a:t>)</a:t>
            </a:r>
            <a:endParaRPr lang="en-US" altLang="zh-CN" sz="1600" dirty="0">
              <a:solidFill>
                <a:schemeClr val="bg1">
                  <a:lumMod val="95000"/>
                </a:schemeClr>
              </a:solidFill>
            </a:endParaRPr>
          </a:p>
        </p:txBody>
      </p:sp>
      <p:sp>
        <p:nvSpPr>
          <p:cNvPr id="140" name="矩形 139"/>
          <p:cNvSpPr/>
          <p:nvPr/>
        </p:nvSpPr>
        <p:spPr>
          <a:xfrm>
            <a:off x="5260975" y="3052445"/>
            <a:ext cx="1692910" cy="314325"/>
          </a:xfrm>
          <a:prstGeom prst="rect">
            <a:avLst/>
          </a:prstGeom>
        </p:spPr>
        <p:txBody>
          <a:bodyPr wrap="none">
            <a:spAutoFit/>
          </a:bodyPr>
          <a:p>
            <a:pPr algn="ctr"/>
            <a:r>
              <a:rPr lang="en-US" altLang="zh-CN" sz="1600" dirty="0">
                <a:solidFill>
                  <a:schemeClr val="bg1">
                    <a:lumMod val="95000"/>
                  </a:schemeClr>
                </a:solidFill>
              </a:rPr>
              <a:t>Design</a:t>
            </a:r>
            <a:r>
              <a:rPr lang="en-AU" altLang="zh-CN" sz="1600" dirty="0">
                <a:solidFill>
                  <a:schemeClr val="bg1">
                    <a:lumMod val="95000"/>
                  </a:schemeClr>
                </a:solidFill>
              </a:rPr>
              <a:t>(</a:t>
            </a:r>
            <a:r>
              <a:rPr lang="zh-CN" altLang="en-US" sz="1600" dirty="0">
                <a:solidFill>
                  <a:schemeClr val="bg1">
                    <a:lumMod val="95000"/>
                  </a:schemeClr>
                </a:solidFill>
              </a:rPr>
              <a:t>设计创新</a:t>
            </a:r>
            <a:r>
              <a:rPr lang="en-AU" altLang="zh-CN" sz="1600" dirty="0">
                <a:solidFill>
                  <a:schemeClr val="bg1">
                    <a:lumMod val="95000"/>
                  </a:schemeClr>
                </a:solidFill>
              </a:rPr>
              <a:t>)</a:t>
            </a:r>
            <a:endParaRPr lang="en-US" altLang="zh-CN" sz="1600" dirty="0">
              <a:solidFill>
                <a:schemeClr val="bg1">
                  <a:lumMod val="95000"/>
                </a:schemeClr>
              </a:solidFill>
            </a:endParaRPr>
          </a:p>
        </p:txBody>
      </p:sp>
      <p:sp>
        <p:nvSpPr>
          <p:cNvPr id="141" name="右箭头 9"/>
          <p:cNvSpPr/>
          <p:nvPr/>
        </p:nvSpPr>
        <p:spPr>
          <a:xfrm rot="5400000">
            <a:off x="6000115" y="2643505"/>
            <a:ext cx="214630" cy="373380"/>
          </a:xfrm>
          <a:prstGeom prst="rightArrow">
            <a:avLst>
              <a:gd name="adj1" fmla="val 6262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lumMod val="65000"/>
                  <a:lumOff val="35000"/>
                </a:schemeClr>
              </a:solidFill>
            </a:endParaRPr>
          </a:p>
        </p:txBody>
      </p:sp>
      <p:sp>
        <p:nvSpPr>
          <p:cNvPr id="142" name="右箭头 9"/>
          <p:cNvSpPr/>
          <p:nvPr/>
        </p:nvSpPr>
        <p:spPr>
          <a:xfrm rot="5400000">
            <a:off x="6000115" y="3529330"/>
            <a:ext cx="214630" cy="373380"/>
          </a:xfrm>
          <a:prstGeom prst="rightArrow">
            <a:avLst>
              <a:gd name="adj1" fmla="val 62628"/>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lumMod val="65000"/>
                  <a:lumOff val="35000"/>
                </a:schemeClr>
              </a:solidFill>
            </a:endParaRPr>
          </a:p>
        </p:txBody>
      </p:sp>
      <p:sp>
        <p:nvSpPr>
          <p:cNvPr id="143" name="右箭头 9"/>
          <p:cNvSpPr/>
          <p:nvPr/>
        </p:nvSpPr>
        <p:spPr>
          <a:xfrm rot="5400000">
            <a:off x="6000115" y="4399280"/>
            <a:ext cx="214630" cy="373380"/>
          </a:xfrm>
          <a:prstGeom prst="rightArrow">
            <a:avLst>
              <a:gd name="adj1" fmla="val 62628"/>
              <a:gd name="adj2"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49471" y="406862"/>
            <a:ext cx="2893060" cy="583565"/>
          </a:xfrm>
          <a:prstGeom prst="rect">
            <a:avLst/>
          </a:prstGeom>
        </p:spPr>
        <p:txBody>
          <a:bodyPr wrap="none">
            <a:spAutoFit/>
          </a:bodyPr>
          <a:lstStyle/>
          <a:p>
            <a:pPr algn="ctr"/>
            <a:r>
              <a:rPr lang="en-US" altLang="zh-CN" sz="3200" dirty="0">
                <a:solidFill>
                  <a:srgbClr val="C3071F"/>
                </a:solidFill>
                <a:latin typeface="微软雅黑" panose="020B0503020204020204" pitchFamily="34" charset="-122"/>
                <a:ea typeface="微软雅黑" panose="020B0503020204020204" pitchFamily="34" charset="-122"/>
              </a:rPr>
              <a:t>R&amp;D Strength</a:t>
            </a:r>
            <a:endParaRPr lang="en-US" altLang="zh-CN" sz="3200" dirty="0">
              <a:solidFill>
                <a:srgbClr val="C3071F"/>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435256" y="1483215"/>
            <a:ext cx="4722462" cy="4409094"/>
            <a:chOff x="6518189" y="1632369"/>
            <a:chExt cx="4722462" cy="4409094"/>
          </a:xfrm>
        </p:grpSpPr>
        <p:sp>
          <p:nvSpPr>
            <p:cNvPr id="10" name="椭圆 9"/>
            <p:cNvSpPr/>
            <p:nvPr/>
          </p:nvSpPr>
          <p:spPr>
            <a:xfrm>
              <a:off x="7540384" y="1632369"/>
              <a:ext cx="2678074" cy="2678074"/>
            </a:xfrm>
            <a:prstGeom prst="ellipse">
              <a:avLst/>
            </a:prstGeom>
            <a:solidFill>
              <a:srgbClr val="CC0000">
                <a:alpha val="4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p:cNvSpPr/>
            <p:nvPr/>
          </p:nvSpPr>
          <p:spPr>
            <a:xfrm>
              <a:off x="6518189" y="3363389"/>
              <a:ext cx="2678074" cy="2678074"/>
            </a:xfrm>
            <a:prstGeom prst="ellipse">
              <a:avLst/>
            </a:prstGeom>
            <a:solidFill>
              <a:srgbClr val="FFC000">
                <a:alpha val="4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8562577" y="3363389"/>
              <a:ext cx="2678074" cy="2678074"/>
            </a:xfrm>
            <a:prstGeom prst="ellipse">
              <a:avLst/>
            </a:prstGeom>
            <a:solidFill>
              <a:srgbClr val="92D050">
                <a:alpha val="4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871182" y="4047651"/>
              <a:ext cx="2296190" cy="1476375"/>
            </a:xfrm>
            <a:prstGeom prst="rect">
              <a:avLst/>
            </a:prstGeom>
          </p:spPr>
          <p:txBody>
            <a:bodyPr wrap="square">
              <a:spAutoFit/>
            </a:bodyPr>
            <a:lstStyle/>
            <a:p>
              <a:pPr algn="ctr"/>
              <a:r>
                <a:rPr lang="en-US" dirty="0">
                  <a:solidFill>
                    <a:schemeClr val="tx1">
                      <a:lumMod val="65000"/>
                      <a:lumOff val="35000"/>
                    </a:schemeClr>
                  </a:solidFill>
                </a:rPr>
                <a:t>Big data</a:t>
              </a:r>
              <a:r>
                <a:rPr lang="zh-CN" dirty="0">
                  <a:solidFill>
                    <a:schemeClr val="tx1">
                      <a:lumMod val="65000"/>
                      <a:lumOff val="35000"/>
                    </a:schemeClr>
                  </a:solidFill>
                </a:rPr>
                <a:t>、</a:t>
              </a:r>
              <a:r>
                <a:rPr lang="en-US" altLang="zh-CN" dirty="0">
                  <a:solidFill>
                    <a:schemeClr val="tx1">
                      <a:lumMod val="65000"/>
                      <a:lumOff val="35000"/>
                    </a:schemeClr>
                  </a:solidFill>
                </a:rPr>
                <a:t>listen to the market and continully update product to ensure </a:t>
              </a:r>
              <a:r>
                <a:rPr lang="zh-CN" altLang="en-US" dirty="0">
                  <a:solidFill>
                    <a:schemeClr val="tx1">
                      <a:lumMod val="65000"/>
                      <a:lumOff val="35000"/>
                    </a:schemeClr>
                  </a:solidFill>
                </a:rPr>
                <a:t>optimization.</a:t>
              </a:r>
              <a:endParaRPr lang="zh-CN" altLang="en-US" dirty="0">
                <a:solidFill>
                  <a:schemeClr val="tx1">
                    <a:lumMod val="65000"/>
                    <a:lumOff val="35000"/>
                  </a:schemeClr>
                </a:solidFill>
              </a:endParaRPr>
            </a:p>
          </p:txBody>
        </p:sp>
        <p:sp>
          <p:nvSpPr>
            <p:cNvPr id="14" name="矩形 13"/>
            <p:cNvSpPr/>
            <p:nvPr/>
          </p:nvSpPr>
          <p:spPr>
            <a:xfrm>
              <a:off x="6543615" y="3908691"/>
              <a:ext cx="2444248" cy="1753235"/>
            </a:xfrm>
            <a:prstGeom prst="rect">
              <a:avLst/>
            </a:prstGeom>
          </p:spPr>
          <p:txBody>
            <a:bodyPr wrap="square">
              <a:spAutoFit/>
            </a:bodyPr>
            <a:lstStyle/>
            <a:p>
              <a:pPr algn="ctr"/>
              <a:r>
                <a:rPr dirty="0">
                  <a:solidFill>
                    <a:schemeClr val="tx1">
                      <a:lumMod val="65000"/>
                      <a:lumOff val="35000"/>
                    </a:schemeClr>
                  </a:solidFill>
                </a:rPr>
                <a:t>New product evaluation、trial production and development process to ensure high stability.</a:t>
              </a:r>
              <a:endParaRPr dirty="0">
                <a:solidFill>
                  <a:schemeClr val="tx1">
                    <a:lumMod val="65000"/>
                    <a:lumOff val="35000"/>
                  </a:schemeClr>
                </a:solidFill>
              </a:endParaRPr>
            </a:p>
          </p:txBody>
        </p:sp>
        <p:sp>
          <p:nvSpPr>
            <p:cNvPr id="15" name="矩形 14"/>
            <p:cNvSpPr/>
            <p:nvPr/>
          </p:nvSpPr>
          <p:spPr>
            <a:xfrm>
              <a:off x="7863103" y="2164734"/>
              <a:ext cx="2032635" cy="1198880"/>
            </a:xfrm>
            <a:prstGeom prst="rect">
              <a:avLst/>
            </a:prstGeom>
          </p:spPr>
          <p:txBody>
            <a:bodyPr wrap="square">
              <a:spAutoFit/>
            </a:bodyPr>
            <a:lstStyle/>
            <a:p>
              <a:pPr algn="ctr"/>
              <a:r>
                <a:rPr lang="zh-CN" altLang="en-US" dirty="0">
                  <a:solidFill>
                    <a:schemeClr val="tx1">
                      <a:lumMod val="65000"/>
                      <a:lumOff val="35000"/>
                    </a:schemeClr>
                  </a:solidFill>
                </a:rPr>
                <a:t>Formalized and standardized design ensure high efficiency</a:t>
              </a:r>
              <a:endParaRPr lang="zh-CN" altLang="en-US" dirty="0">
                <a:solidFill>
                  <a:schemeClr val="tx1">
                    <a:lumMod val="65000"/>
                    <a:lumOff val="35000"/>
                  </a:schemeClr>
                </a:solidFill>
              </a:endParaRPr>
            </a:p>
          </p:txBody>
        </p:sp>
      </p:grpSp>
      <p:sp>
        <p:nvSpPr>
          <p:cNvPr id="8" name="文本框 7"/>
          <p:cNvSpPr txBox="1"/>
          <p:nvPr/>
        </p:nvSpPr>
        <p:spPr>
          <a:xfrm>
            <a:off x="1069340" y="2521585"/>
            <a:ext cx="4122420" cy="891540"/>
          </a:xfrm>
          <a:prstGeom prst="rect">
            <a:avLst/>
          </a:prstGeom>
          <a:noFill/>
        </p:spPr>
        <p:txBody>
          <a:bodyPr wrap="square" rtlCol="0">
            <a:spAutoFit/>
          </a:bodyPr>
          <a:lstStyle/>
          <a:p>
            <a:r>
              <a:rPr lang="zh-CN" altLang="en-US" sz="2000" dirty="0">
                <a:solidFill>
                  <a:schemeClr val="tx1">
                    <a:lumMod val="65000"/>
                    <a:lumOff val="35000"/>
                  </a:schemeClr>
                </a:solidFill>
              </a:rPr>
              <a:t>More than </a:t>
            </a:r>
            <a:r>
              <a:rPr lang="en-US" altLang="zh-CN" sz="3200" dirty="0">
                <a:solidFill>
                  <a:srgbClr val="C3071F"/>
                </a:solidFill>
                <a:latin typeface="微软雅黑" panose="020B0503020204020204" pitchFamily="34" charset="-122"/>
                <a:ea typeface="微软雅黑" panose="020B0503020204020204" pitchFamily="34" charset="-122"/>
              </a:rPr>
              <a:t>10 </a:t>
            </a:r>
            <a:r>
              <a:rPr lang="zh-CN" altLang="en-US" sz="2000" dirty="0">
                <a:solidFill>
                  <a:schemeClr val="tx1">
                    <a:lumMod val="65000"/>
                    <a:lumOff val="35000"/>
                  </a:schemeClr>
                </a:solidFill>
              </a:rPr>
              <a:t>new products are planned for one year.</a:t>
            </a:r>
            <a:endParaRPr lang="zh-CN" altLang="en-US" sz="2000" dirty="0">
              <a:solidFill>
                <a:schemeClr val="tx1">
                  <a:lumMod val="65000"/>
                  <a:lumOff val="35000"/>
                </a:schemeClr>
              </a:solidFill>
            </a:endParaRPr>
          </a:p>
        </p:txBody>
      </p:sp>
      <p:grpSp>
        <p:nvGrpSpPr>
          <p:cNvPr id="16" name="组合 15"/>
          <p:cNvGrpSpPr/>
          <p:nvPr/>
        </p:nvGrpSpPr>
        <p:grpSpPr>
          <a:xfrm rot="0">
            <a:off x="3491230" y="4618990"/>
            <a:ext cx="363855" cy="393065"/>
            <a:chOff x="2796278" y="4017170"/>
            <a:chExt cx="655156" cy="708009"/>
          </a:xfrm>
          <a:solidFill>
            <a:srgbClr val="DD7B7B"/>
          </a:solidFill>
        </p:grpSpPr>
        <p:sp>
          <p:nvSpPr>
            <p:cNvPr id="17" name="Freeform 5"/>
            <p:cNvSpPr/>
            <p:nvPr/>
          </p:nvSpPr>
          <p:spPr bwMode="auto">
            <a:xfrm>
              <a:off x="2796278" y="4107675"/>
              <a:ext cx="655156" cy="617504"/>
            </a:xfrm>
            <a:custGeom>
              <a:avLst/>
              <a:gdLst>
                <a:gd name="T0" fmla="*/ 163 w 164"/>
                <a:gd name="T1" fmla="*/ 131 h 156"/>
                <a:gd name="T2" fmla="*/ 144 w 164"/>
                <a:gd name="T3" fmla="*/ 119 h 156"/>
                <a:gd name="T4" fmla="*/ 118 w 164"/>
                <a:gd name="T5" fmla="*/ 108 h 156"/>
                <a:gd name="T6" fmla="*/ 111 w 164"/>
                <a:gd name="T7" fmla="*/ 106 h 156"/>
                <a:gd name="T8" fmla="*/ 104 w 164"/>
                <a:gd name="T9" fmla="*/ 94 h 156"/>
                <a:gd name="T10" fmla="*/ 100 w 164"/>
                <a:gd name="T11" fmla="*/ 94 h 156"/>
                <a:gd name="T12" fmla="*/ 104 w 164"/>
                <a:gd name="T13" fmla="*/ 85 h 156"/>
                <a:gd name="T14" fmla="*/ 106 w 164"/>
                <a:gd name="T15" fmla="*/ 74 h 156"/>
                <a:gd name="T16" fmla="*/ 111 w 164"/>
                <a:gd name="T17" fmla="*/ 70 h 156"/>
                <a:gd name="T18" fmla="*/ 114 w 164"/>
                <a:gd name="T19" fmla="*/ 63 h 156"/>
                <a:gd name="T20" fmla="*/ 113 w 164"/>
                <a:gd name="T21" fmla="*/ 51 h 156"/>
                <a:gd name="T22" fmla="*/ 111 w 164"/>
                <a:gd name="T23" fmla="*/ 46 h 156"/>
                <a:gd name="T24" fmla="*/ 112 w 164"/>
                <a:gd name="T25" fmla="*/ 30 h 156"/>
                <a:gd name="T26" fmla="*/ 111 w 164"/>
                <a:gd name="T27" fmla="*/ 19 h 156"/>
                <a:gd name="T28" fmla="*/ 106 w 164"/>
                <a:gd name="T29" fmla="*/ 12 h 156"/>
                <a:gd name="T30" fmla="*/ 101 w 164"/>
                <a:gd name="T31" fmla="*/ 11 h 156"/>
                <a:gd name="T32" fmla="*/ 98 w 164"/>
                <a:gd name="T33" fmla="*/ 8 h 156"/>
                <a:gd name="T34" fmla="*/ 63 w 164"/>
                <a:gd name="T35" fmla="*/ 9 h 156"/>
                <a:gd name="T36" fmla="*/ 50 w 164"/>
                <a:gd name="T37" fmla="*/ 46 h 156"/>
                <a:gd name="T38" fmla="*/ 49 w 164"/>
                <a:gd name="T39" fmla="*/ 53 h 156"/>
                <a:gd name="T40" fmla="*/ 53 w 164"/>
                <a:gd name="T41" fmla="*/ 72 h 156"/>
                <a:gd name="T42" fmla="*/ 57 w 164"/>
                <a:gd name="T43" fmla="*/ 73 h 156"/>
                <a:gd name="T44" fmla="*/ 58 w 164"/>
                <a:gd name="T45" fmla="*/ 86 h 156"/>
                <a:gd name="T46" fmla="*/ 63 w 164"/>
                <a:gd name="T47" fmla="*/ 94 h 156"/>
                <a:gd name="T48" fmla="*/ 59 w 164"/>
                <a:gd name="T49" fmla="*/ 94 h 156"/>
                <a:gd name="T50" fmla="*/ 52 w 164"/>
                <a:gd name="T51" fmla="*/ 106 h 156"/>
                <a:gd name="T52" fmla="*/ 45 w 164"/>
                <a:gd name="T53" fmla="*/ 108 h 156"/>
                <a:gd name="T54" fmla="*/ 19 w 164"/>
                <a:gd name="T55" fmla="*/ 119 h 156"/>
                <a:gd name="T56" fmla="*/ 0 w 164"/>
                <a:gd name="T57" fmla="*/ 131 h 156"/>
                <a:gd name="T58" fmla="*/ 0 w 164"/>
                <a:gd name="T59" fmla="*/ 156 h 156"/>
                <a:gd name="T60" fmla="*/ 72 w 164"/>
                <a:gd name="T61" fmla="*/ 156 h 156"/>
                <a:gd name="T62" fmla="*/ 77 w 164"/>
                <a:gd name="T63" fmla="*/ 120 h 156"/>
                <a:gd name="T64" fmla="*/ 73 w 164"/>
                <a:gd name="T65" fmla="*/ 111 h 156"/>
                <a:gd name="T66" fmla="*/ 83 w 164"/>
                <a:gd name="T67" fmla="*/ 106 h 156"/>
                <a:gd name="T68" fmla="*/ 91 w 164"/>
                <a:gd name="T69" fmla="*/ 111 h 156"/>
                <a:gd name="T70" fmla="*/ 87 w 164"/>
                <a:gd name="T71" fmla="*/ 120 h 156"/>
                <a:gd name="T72" fmla="*/ 95 w 164"/>
                <a:gd name="T73" fmla="*/ 156 h 156"/>
                <a:gd name="T74" fmla="*/ 164 w 164"/>
                <a:gd name="T75" fmla="*/ 156 h 156"/>
                <a:gd name="T76" fmla="*/ 163 w 164"/>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56">
                  <a:moveTo>
                    <a:pt x="163" y="131"/>
                  </a:moveTo>
                  <a:cubicBezTo>
                    <a:pt x="161" y="123"/>
                    <a:pt x="152" y="122"/>
                    <a:pt x="144" y="119"/>
                  </a:cubicBezTo>
                  <a:cubicBezTo>
                    <a:pt x="136" y="115"/>
                    <a:pt x="127" y="111"/>
                    <a:pt x="118" y="108"/>
                  </a:cubicBezTo>
                  <a:cubicBezTo>
                    <a:pt x="116" y="107"/>
                    <a:pt x="114" y="107"/>
                    <a:pt x="111" y="106"/>
                  </a:cubicBezTo>
                  <a:cubicBezTo>
                    <a:pt x="109" y="104"/>
                    <a:pt x="106" y="98"/>
                    <a:pt x="104" y="94"/>
                  </a:cubicBezTo>
                  <a:cubicBezTo>
                    <a:pt x="103" y="94"/>
                    <a:pt x="101" y="94"/>
                    <a:pt x="100" y="94"/>
                  </a:cubicBezTo>
                  <a:cubicBezTo>
                    <a:pt x="100" y="89"/>
                    <a:pt x="103" y="89"/>
                    <a:pt x="104" y="85"/>
                  </a:cubicBezTo>
                  <a:cubicBezTo>
                    <a:pt x="105" y="81"/>
                    <a:pt x="104" y="77"/>
                    <a:pt x="106" y="74"/>
                  </a:cubicBezTo>
                  <a:cubicBezTo>
                    <a:pt x="107" y="72"/>
                    <a:pt x="110" y="72"/>
                    <a:pt x="111" y="70"/>
                  </a:cubicBezTo>
                  <a:cubicBezTo>
                    <a:pt x="112" y="68"/>
                    <a:pt x="113" y="65"/>
                    <a:pt x="114" y="63"/>
                  </a:cubicBezTo>
                  <a:cubicBezTo>
                    <a:pt x="114" y="60"/>
                    <a:pt x="115" y="55"/>
                    <a:pt x="113" y="51"/>
                  </a:cubicBezTo>
                  <a:cubicBezTo>
                    <a:pt x="112" y="49"/>
                    <a:pt x="111" y="49"/>
                    <a:pt x="111" y="46"/>
                  </a:cubicBezTo>
                  <a:cubicBezTo>
                    <a:pt x="111" y="43"/>
                    <a:pt x="112" y="33"/>
                    <a:pt x="112" y="30"/>
                  </a:cubicBezTo>
                  <a:cubicBezTo>
                    <a:pt x="112" y="25"/>
                    <a:pt x="112" y="24"/>
                    <a:pt x="111" y="19"/>
                  </a:cubicBezTo>
                  <a:cubicBezTo>
                    <a:pt x="111" y="19"/>
                    <a:pt x="109" y="14"/>
                    <a:pt x="106" y="12"/>
                  </a:cubicBezTo>
                  <a:cubicBezTo>
                    <a:pt x="101" y="11"/>
                    <a:pt x="101" y="11"/>
                    <a:pt x="101" y="11"/>
                  </a:cubicBezTo>
                  <a:cubicBezTo>
                    <a:pt x="98" y="8"/>
                    <a:pt x="98" y="8"/>
                    <a:pt x="98" y="8"/>
                  </a:cubicBezTo>
                  <a:cubicBezTo>
                    <a:pt x="85" y="0"/>
                    <a:pt x="71" y="6"/>
                    <a:pt x="63" y="9"/>
                  </a:cubicBezTo>
                  <a:cubicBezTo>
                    <a:pt x="53" y="12"/>
                    <a:pt x="46" y="23"/>
                    <a:pt x="50" y="46"/>
                  </a:cubicBezTo>
                  <a:cubicBezTo>
                    <a:pt x="51" y="49"/>
                    <a:pt x="48" y="51"/>
                    <a:pt x="49" y="53"/>
                  </a:cubicBezTo>
                  <a:cubicBezTo>
                    <a:pt x="49" y="58"/>
                    <a:pt x="49" y="69"/>
                    <a:pt x="53" y="72"/>
                  </a:cubicBezTo>
                  <a:cubicBezTo>
                    <a:pt x="54" y="72"/>
                    <a:pt x="57" y="73"/>
                    <a:pt x="57" y="73"/>
                  </a:cubicBezTo>
                  <a:cubicBezTo>
                    <a:pt x="57" y="77"/>
                    <a:pt x="58" y="82"/>
                    <a:pt x="58" y="86"/>
                  </a:cubicBezTo>
                  <a:cubicBezTo>
                    <a:pt x="59" y="89"/>
                    <a:pt x="62" y="89"/>
                    <a:pt x="63" y="94"/>
                  </a:cubicBezTo>
                  <a:cubicBezTo>
                    <a:pt x="59" y="94"/>
                    <a:pt x="59" y="94"/>
                    <a:pt x="59" y="94"/>
                  </a:cubicBezTo>
                  <a:cubicBezTo>
                    <a:pt x="58" y="98"/>
                    <a:pt x="55" y="104"/>
                    <a:pt x="52" y="106"/>
                  </a:cubicBezTo>
                  <a:cubicBezTo>
                    <a:pt x="50" y="107"/>
                    <a:pt x="48" y="107"/>
                    <a:pt x="45" y="108"/>
                  </a:cubicBezTo>
                  <a:cubicBezTo>
                    <a:pt x="37" y="111"/>
                    <a:pt x="28" y="115"/>
                    <a:pt x="19" y="119"/>
                  </a:cubicBezTo>
                  <a:cubicBezTo>
                    <a:pt x="12" y="122"/>
                    <a:pt x="3" y="123"/>
                    <a:pt x="0" y="131"/>
                  </a:cubicBezTo>
                  <a:cubicBezTo>
                    <a:pt x="0" y="136"/>
                    <a:pt x="0" y="149"/>
                    <a:pt x="0" y="156"/>
                  </a:cubicBezTo>
                  <a:cubicBezTo>
                    <a:pt x="72" y="156"/>
                    <a:pt x="72" y="156"/>
                    <a:pt x="72" y="156"/>
                  </a:cubicBezTo>
                  <a:cubicBezTo>
                    <a:pt x="77" y="120"/>
                    <a:pt x="77" y="120"/>
                    <a:pt x="77" y="120"/>
                  </a:cubicBezTo>
                  <a:cubicBezTo>
                    <a:pt x="73" y="111"/>
                    <a:pt x="73" y="111"/>
                    <a:pt x="73" y="111"/>
                  </a:cubicBezTo>
                  <a:cubicBezTo>
                    <a:pt x="83" y="106"/>
                    <a:pt x="83" y="106"/>
                    <a:pt x="83" y="106"/>
                  </a:cubicBezTo>
                  <a:cubicBezTo>
                    <a:pt x="91" y="111"/>
                    <a:pt x="91" y="111"/>
                    <a:pt x="91" y="111"/>
                  </a:cubicBezTo>
                  <a:cubicBezTo>
                    <a:pt x="87" y="120"/>
                    <a:pt x="87" y="120"/>
                    <a:pt x="87" y="120"/>
                  </a:cubicBezTo>
                  <a:cubicBezTo>
                    <a:pt x="95" y="156"/>
                    <a:pt x="95" y="156"/>
                    <a:pt x="95" y="156"/>
                  </a:cubicBezTo>
                  <a:cubicBezTo>
                    <a:pt x="164" y="156"/>
                    <a:pt x="164" y="156"/>
                    <a:pt x="164" y="156"/>
                  </a:cubicBezTo>
                  <a:cubicBezTo>
                    <a:pt x="164" y="149"/>
                    <a:pt x="163" y="136"/>
                    <a:pt x="163" y="13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18" name="Freeform 13"/>
            <p:cNvSpPr/>
            <p:nvPr/>
          </p:nvSpPr>
          <p:spPr bwMode="auto">
            <a:xfrm>
              <a:off x="2886347" y="4017170"/>
              <a:ext cx="473852" cy="290763"/>
            </a:xfrm>
            <a:custGeom>
              <a:avLst/>
              <a:gdLst>
                <a:gd name="T0" fmla="*/ 724 w 724"/>
                <a:gd name="T1" fmla="*/ 444 h 444"/>
                <a:gd name="T2" fmla="*/ 706 w 724"/>
                <a:gd name="T3" fmla="*/ 324 h 444"/>
                <a:gd name="T4" fmla="*/ 709 w 724"/>
                <a:gd name="T5" fmla="*/ 316 h 444"/>
                <a:gd name="T6" fmla="*/ 702 w 724"/>
                <a:gd name="T7" fmla="*/ 306 h 444"/>
                <a:gd name="T8" fmla="*/ 702 w 724"/>
                <a:gd name="T9" fmla="*/ 178 h 444"/>
                <a:gd name="T10" fmla="*/ 709 w 724"/>
                <a:gd name="T11" fmla="*/ 174 h 444"/>
                <a:gd name="T12" fmla="*/ 354 w 724"/>
                <a:gd name="T13" fmla="*/ 0 h 444"/>
                <a:gd name="T14" fmla="*/ 0 w 724"/>
                <a:gd name="T15" fmla="*/ 174 h 444"/>
                <a:gd name="T16" fmla="*/ 158 w 724"/>
                <a:gd name="T17" fmla="*/ 250 h 444"/>
                <a:gd name="T18" fmla="*/ 158 w 724"/>
                <a:gd name="T19" fmla="*/ 422 h 444"/>
                <a:gd name="T20" fmla="*/ 354 w 724"/>
                <a:gd name="T21" fmla="*/ 390 h 444"/>
                <a:gd name="T22" fmla="*/ 550 w 724"/>
                <a:gd name="T23" fmla="*/ 422 h 444"/>
                <a:gd name="T24" fmla="*/ 550 w 724"/>
                <a:gd name="T25" fmla="*/ 250 h 444"/>
                <a:gd name="T26" fmla="*/ 694 w 724"/>
                <a:gd name="T27" fmla="*/ 182 h 444"/>
                <a:gd name="T28" fmla="*/ 694 w 724"/>
                <a:gd name="T29" fmla="*/ 306 h 444"/>
                <a:gd name="T30" fmla="*/ 686 w 724"/>
                <a:gd name="T31" fmla="*/ 316 h 444"/>
                <a:gd name="T32" fmla="*/ 690 w 724"/>
                <a:gd name="T33" fmla="*/ 324 h 444"/>
                <a:gd name="T34" fmla="*/ 671 w 724"/>
                <a:gd name="T35" fmla="*/ 444 h 444"/>
                <a:gd name="T36" fmla="*/ 724 w 724"/>
                <a:gd name="T37"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4" h="444">
                  <a:moveTo>
                    <a:pt x="724" y="444"/>
                  </a:moveTo>
                  <a:cubicBezTo>
                    <a:pt x="706" y="324"/>
                    <a:pt x="706" y="324"/>
                    <a:pt x="706" y="324"/>
                  </a:cubicBezTo>
                  <a:cubicBezTo>
                    <a:pt x="707" y="322"/>
                    <a:pt x="709" y="319"/>
                    <a:pt x="709" y="316"/>
                  </a:cubicBezTo>
                  <a:cubicBezTo>
                    <a:pt x="709" y="312"/>
                    <a:pt x="706" y="308"/>
                    <a:pt x="702" y="306"/>
                  </a:cubicBezTo>
                  <a:cubicBezTo>
                    <a:pt x="702" y="178"/>
                    <a:pt x="702" y="178"/>
                    <a:pt x="702" y="178"/>
                  </a:cubicBezTo>
                  <a:cubicBezTo>
                    <a:pt x="709" y="174"/>
                    <a:pt x="709" y="174"/>
                    <a:pt x="709" y="174"/>
                  </a:cubicBezTo>
                  <a:cubicBezTo>
                    <a:pt x="354" y="0"/>
                    <a:pt x="354" y="0"/>
                    <a:pt x="354" y="0"/>
                  </a:cubicBezTo>
                  <a:cubicBezTo>
                    <a:pt x="0" y="174"/>
                    <a:pt x="0" y="174"/>
                    <a:pt x="0" y="174"/>
                  </a:cubicBezTo>
                  <a:cubicBezTo>
                    <a:pt x="158" y="250"/>
                    <a:pt x="158" y="250"/>
                    <a:pt x="158" y="250"/>
                  </a:cubicBezTo>
                  <a:cubicBezTo>
                    <a:pt x="158" y="422"/>
                    <a:pt x="158" y="422"/>
                    <a:pt x="158" y="422"/>
                  </a:cubicBezTo>
                  <a:cubicBezTo>
                    <a:pt x="158" y="422"/>
                    <a:pt x="241" y="390"/>
                    <a:pt x="354" y="390"/>
                  </a:cubicBezTo>
                  <a:cubicBezTo>
                    <a:pt x="468" y="390"/>
                    <a:pt x="550" y="422"/>
                    <a:pt x="550" y="422"/>
                  </a:cubicBezTo>
                  <a:cubicBezTo>
                    <a:pt x="550" y="250"/>
                    <a:pt x="550" y="250"/>
                    <a:pt x="550" y="250"/>
                  </a:cubicBezTo>
                  <a:cubicBezTo>
                    <a:pt x="694" y="182"/>
                    <a:pt x="694" y="182"/>
                    <a:pt x="694" y="182"/>
                  </a:cubicBezTo>
                  <a:cubicBezTo>
                    <a:pt x="694" y="306"/>
                    <a:pt x="694" y="306"/>
                    <a:pt x="694" y="306"/>
                  </a:cubicBezTo>
                  <a:cubicBezTo>
                    <a:pt x="689" y="308"/>
                    <a:pt x="686" y="312"/>
                    <a:pt x="686" y="316"/>
                  </a:cubicBezTo>
                  <a:cubicBezTo>
                    <a:pt x="686" y="319"/>
                    <a:pt x="688" y="322"/>
                    <a:pt x="690" y="324"/>
                  </a:cubicBezTo>
                  <a:cubicBezTo>
                    <a:pt x="671" y="444"/>
                    <a:pt x="671" y="444"/>
                    <a:pt x="671" y="444"/>
                  </a:cubicBezTo>
                  <a:lnTo>
                    <a:pt x="724" y="444"/>
                  </a:lnTo>
                  <a:close/>
                </a:path>
              </a:pathLst>
            </a:custGeom>
            <a:grpFill/>
            <a:ln>
              <a:noFill/>
            </a:ln>
          </p:spPr>
          <p:txBody>
            <a:bodyPr vert="horz" wrap="square" lIns="91440" tIns="45720" rIns="91440" bIns="45720" numCol="1" anchor="t" anchorCtr="0" compatLnSpc="1"/>
            <a:lstStyle/>
            <a:p>
              <a:endParaRPr lang="zh-CN" altLang="en-US"/>
            </a:p>
          </p:txBody>
        </p:sp>
      </p:grpSp>
      <p:sp>
        <p:nvSpPr>
          <p:cNvPr id="19" name="矩形 18"/>
          <p:cNvSpPr/>
          <p:nvPr/>
        </p:nvSpPr>
        <p:spPr>
          <a:xfrm>
            <a:off x="1315085" y="4643755"/>
            <a:ext cx="1430020" cy="368300"/>
          </a:xfrm>
          <a:prstGeom prst="rect">
            <a:avLst/>
          </a:prstGeom>
        </p:spPr>
        <p:txBody>
          <a:bodyPr wrap="none">
            <a:spAutoFit/>
          </a:bodyPr>
          <a:lstStyle/>
          <a:p>
            <a:r>
              <a:rPr lang="en-US" altLang="en-AU" dirty="0">
                <a:solidFill>
                  <a:schemeClr val="tx1">
                    <a:lumMod val="65000"/>
                    <a:lumOff val="35000"/>
                  </a:schemeClr>
                </a:solidFill>
              </a:rPr>
              <a:t>Professors </a:t>
            </a:r>
            <a:r>
              <a:rPr lang="en-AU" altLang="zh-CN" dirty="0">
                <a:solidFill>
                  <a:schemeClr val="tx1">
                    <a:lumMod val="65000"/>
                    <a:lumOff val="35000"/>
                  </a:schemeClr>
                </a:solidFill>
              </a:rPr>
              <a:t>:</a:t>
            </a:r>
            <a:endParaRPr lang="zh-CN" altLang="en-US" dirty="0"/>
          </a:p>
        </p:txBody>
      </p:sp>
      <p:grpSp>
        <p:nvGrpSpPr>
          <p:cNvPr id="20" name="组合 19"/>
          <p:cNvGrpSpPr/>
          <p:nvPr/>
        </p:nvGrpSpPr>
        <p:grpSpPr>
          <a:xfrm rot="0">
            <a:off x="3057525" y="4618990"/>
            <a:ext cx="363855" cy="393065"/>
            <a:chOff x="2796278" y="4017170"/>
            <a:chExt cx="655156" cy="708009"/>
          </a:xfrm>
          <a:solidFill>
            <a:srgbClr val="DD7B7B"/>
          </a:solidFill>
        </p:grpSpPr>
        <p:sp>
          <p:nvSpPr>
            <p:cNvPr id="21" name="Freeform 5"/>
            <p:cNvSpPr/>
            <p:nvPr/>
          </p:nvSpPr>
          <p:spPr bwMode="auto">
            <a:xfrm>
              <a:off x="2796278" y="4107675"/>
              <a:ext cx="655156" cy="617504"/>
            </a:xfrm>
            <a:custGeom>
              <a:avLst/>
              <a:gdLst>
                <a:gd name="T0" fmla="*/ 163 w 164"/>
                <a:gd name="T1" fmla="*/ 131 h 156"/>
                <a:gd name="T2" fmla="*/ 144 w 164"/>
                <a:gd name="T3" fmla="*/ 119 h 156"/>
                <a:gd name="T4" fmla="*/ 118 w 164"/>
                <a:gd name="T5" fmla="*/ 108 h 156"/>
                <a:gd name="T6" fmla="*/ 111 w 164"/>
                <a:gd name="T7" fmla="*/ 106 h 156"/>
                <a:gd name="T8" fmla="*/ 104 w 164"/>
                <a:gd name="T9" fmla="*/ 94 h 156"/>
                <a:gd name="T10" fmla="*/ 100 w 164"/>
                <a:gd name="T11" fmla="*/ 94 h 156"/>
                <a:gd name="T12" fmla="*/ 104 w 164"/>
                <a:gd name="T13" fmla="*/ 85 h 156"/>
                <a:gd name="T14" fmla="*/ 106 w 164"/>
                <a:gd name="T15" fmla="*/ 74 h 156"/>
                <a:gd name="T16" fmla="*/ 111 w 164"/>
                <a:gd name="T17" fmla="*/ 70 h 156"/>
                <a:gd name="T18" fmla="*/ 114 w 164"/>
                <a:gd name="T19" fmla="*/ 63 h 156"/>
                <a:gd name="T20" fmla="*/ 113 w 164"/>
                <a:gd name="T21" fmla="*/ 51 h 156"/>
                <a:gd name="T22" fmla="*/ 111 w 164"/>
                <a:gd name="T23" fmla="*/ 46 h 156"/>
                <a:gd name="T24" fmla="*/ 112 w 164"/>
                <a:gd name="T25" fmla="*/ 30 h 156"/>
                <a:gd name="T26" fmla="*/ 111 w 164"/>
                <a:gd name="T27" fmla="*/ 19 h 156"/>
                <a:gd name="T28" fmla="*/ 106 w 164"/>
                <a:gd name="T29" fmla="*/ 12 h 156"/>
                <a:gd name="T30" fmla="*/ 101 w 164"/>
                <a:gd name="T31" fmla="*/ 11 h 156"/>
                <a:gd name="T32" fmla="*/ 98 w 164"/>
                <a:gd name="T33" fmla="*/ 8 h 156"/>
                <a:gd name="T34" fmla="*/ 63 w 164"/>
                <a:gd name="T35" fmla="*/ 9 h 156"/>
                <a:gd name="T36" fmla="*/ 50 w 164"/>
                <a:gd name="T37" fmla="*/ 46 h 156"/>
                <a:gd name="T38" fmla="*/ 49 w 164"/>
                <a:gd name="T39" fmla="*/ 53 h 156"/>
                <a:gd name="T40" fmla="*/ 53 w 164"/>
                <a:gd name="T41" fmla="*/ 72 h 156"/>
                <a:gd name="T42" fmla="*/ 57 w 164"/>
                <a:gd name="T43" fmla="*/ 73 h 156"/>
                <a:gd name="T44" fmla="*/ 58 w 164"/>
                <a:gd name="T45" fmla="*/ 86 h 156"/>
                <a:gd name="T46" fmla="*/ 63 w 164"/>
                <a:gd name="T47" fmla="*/ 94 h 156"/>
                <a:gd name="T48" fmla="*/ 59 w 164"/>
                <a:gd name="T49" fmla="*/ 94 h 156"/>
                <a:gd name="T50" fmla="*/ 52 w 164"/>
                <a:gd name="T51" fmla="*/ 106 h 156"/>
                <a:gd name="T52" fmla="*/ 45 w 164"/>
                <a:gd name="T53" fmla="*/ 108 h 156"/>
                <a:gd name="T54" fmla="*/ 19 w 164"/>
                <a:gd name="T55" fmla="*/ 119 h 156"/>
                <a:gd name="T56" fmla="*/ 0 w 164"/>
                <a:gd name="T57" fmla="*/ 131 h 156"/>
                <a:gd name="T58" fmla="*/ 0 w 164"/>
                <a:gd name="T59" fmla="*/ 156 h 156"/>
                <a:gd name="T60" fmla="*/ 72 w 164"/>
                <a:gd name="T61" fmla="*/ 156 h 156"/>
                <a:gd name="T62" fmla="*/ 77 w 164"/>
                <a:gd name="T63" fmla="*/ 120 h 156"/>
                <a:gd name="T64" fmla="*/ 73 w 164"/>
                <a:gd name="T65" fmla="*/ 111 h 156"/>
                <a:gd name="T66" fmla="*/ 83 w 164"/>
                <a:gd name="T67" fmla="*/ 106 h 156"/>
                <a:gd name="T68" fmla="*/ 91 w 164"/>
                <a:gd name="T69" fmla="*/ 111 h 156"/>
                <a:gd name="T70" fmla="*/ 87 w 164"/>
                <a:gd name="T71" fmla="*/ 120 h 156"/>
                <a:gd name="T72" fmla="*/ 95 w 164"/>
                <a:gd name="T73" fmla="*/ 156 h 156"/>
                <a:gd name="T74" fmla="*/ 164 w 164"/>
                <a:gd name="T75" fmla="*/ 156 h 156"/>
                <a:gd name="T76" fmla="*/ 163 w 164"/>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56">
                  <a:moveTo>
                    <a:pt x="163" y="131"/>
                  </a:moveTo>
                  <a:cubicBezTo>
                    <a:pt x="161" y="123"/>
                    <a:pt x="152" y="122"/>
                    <a:pt x="144" y="119"/>
                  </a:cubicBezTo>
                  <a:cubicBezTo>
                    <a:pt x="136" y="115"/>
                    <a:pt x="127" y="111"/>
                    <a:pt x="118" y="108"/>
                  </a:cubicBezTo>
                  <a:cubicBezTo>
                    <a:pt x="116" y="107"/>
                    <a:pt x="114" y="107"/>
                    <a:pt x="111" y="106"/>
                  </a:cubicBezTo>
                  <a:cubicBezTo>
                    <a:pt x="109" y="104"/>
                    <a:pt x="106" y="98"/>
                    <a:pt x="104" y="94"/>
                  </a:cubicBezTo>
                  <a:cubicBezTo>
                    <a:pt x="103" y="94"/>
                    <a:pt x="101" y="94"/>
                    <a:pt x="100" y="94"/>
                  </a:cubicBezTo>
                  <a:cubicBezTo>
                    <a:pt x="100" y="89"/>
                    <a:pt x="103" y="89"/>
                    <a:pt x="104" y="85"/>
                  </a:cubicBezTo>
                  <a:cubicBezTo>
                    <a:pt x="105" y="81"/>
                    <a:pt x="104" y="77"/>
                    <a:pt x="106" y="74"/>
                  </a:cubicBezTo>
                  <a:cubicBezTo>
                    <a:pt x="107" y="72"/>
                    <a:pt x="110" y="72"/>
                    <a:pt x="111" y="70"/>
                  </a:cubicBezTo>
                  <a:cubicBezTo>
                    <a:pt x="112" y="68"/>
                    <a:pt x="113" y="65"/>
                    <a:pt x="114" y="63"/>
                  </a:cubicBezTo>
                  <a:cubicBezTo>
                    <a:pt x="114" y="60"/>
                    <a:pt x="115" y="55"/>
                    <a:pt x="113" y="51"/>
                  </a:cubicBezTo>
                  <a:cubicBezTo>
                    <a:pt x="112" y="49"/>
                    <a:pt x="111" y="49"/>
                    <a:pt x="111" y="46"/>
                  </a:cubicBezTo>
                  <a:cubicBezTo>
                    <a:pt x="111" y="43"/>
                    <a:pt x="112" y="33"/>
                    <a:pt x="112" y="30"/>
                  </a:cubicBezTo>
                  <a:cubicBezTo>
                    <a:pt x="112" y="25"/>
                    <a:pt x="112" y="24"/>
                    <a:pt x="111" y="19"/>
                  </a:cubicBezTo>
                  <a:cubicBezTo>
                    <a:pt x="111" y="19"/>
                    <a:pt x="109" y="14"/>
                    <a:pt x="106" y="12"/>
                  </a:cubicBezTo>
                  <a:cubicBezTo>
                    <a:pt x="101" y="11"/>
                    <a:pt x="101" y="11"/>
                    <a:pt x="101" y="11"/>
                  </a:cubicBezTo>
                  <a:cubicBezTo>
                    <a:pt x="98" y="8"/>
                    <a:pt x="98" y="8"/>
                    <a:pt x="98" y="8"/>
                  </a:cubicBezTo>
                  <a:cubicBezTo>
                    <a:pt x="85" y="0"/>
                    <a:pt x="71" y="6"/>
                    <a:pt x="63" y="9"/>
                  </a:cubicBezTo>
                  <a:cubicBezTo>
                    <a:pt x="53" y="12"/>
                    <a:pt x="46" y="23"/>
                    <a:pt x="50" y="46"/>
                  </a:cubicBezTo>
                  <a:cubicBezTo>
                    <a:pt x="51" y="49"/>
                    <a:pt x="48" y="51"/>
                    <a:pt x="49" y="53"/>
                  </a:cubicBezTo>
                  <a:cubicBezTo>
                    <a:pt x="49" y="58"/>
                    <a:pt x="49" y="69"/>
                    <a:pt x="53" y="72"/>
                  </a:cubicBezTo>
                  <a:cubicBezTo>
                    <a:pt x="54" y="72"/>
                    <a:pt x="57" y="73"/>
                    <a:pt x="57" y="73"/>
                  </a:cubicBezTo>
                  <a:cubicBezTo>
                    <a:pt x="57" y="77"/>
                    <a:pt x="58" y="82"/>
                    <a:pt x="58" y="86"/>
                  </a:cubicBezTo>
                  <a:cubicBezTo>
                    <a:pt x="59" y="89"/>
                    <a:pt x="62" y="89"/>
                    <a:pt x="63" y="94"/>
                  </a:cubicBezTo>
                  <a:cubicBezTo>
                    <a:pt x="59" y="94"/>
                    <a:pt x="59" y="94"/>
                    <a:pt x="59" y="94"/>
                  </a:cubicBezTo>
                  <a:cubicBezTo>
                    <a:pt x="58" y="98"/>
                    <a:pt x="55" y="104"/>
                    <a:pt x="52" y="106"/>
                  </a:cubicBezTo>
                  <a:cubicBezTo>
                    <a:pt x="50" y="107"/>
                    <a:pt x="48" y="107"/>
                    <a:pt x="45" y="108"/>
                  </a:cubicBezTo>
                  <a:cubicBezTo>
                    <a:pt x="37" y="111"/>
                    <a:pt x="28" y="115"/>
                    <a:pt x="19" y="119"/>
                  </a:cubicBezTo>
                  <a:cubicBezTo>
                    <a:pt x="12" y="122"/>
                    <a:pt x="3" y="123"/>
                    <a:pt x="0" y="131"/>
                  </a:cubicBezTo>
                  <a:cubicBezTo>
                    <a:pt x="0" y="136"/>
                    <a:pt x="0" y="149"/>
                    <a:pt x="0" y="156"/>
                  </a:cubicBezTo>
                  <a:cubicBezTo>
                    <a:pt x="72" y="156"/>
                    <a:pt x="72" y="156"/>
                    <a:pt x="72" y="156"/>
                  </a:cubicBezTo>
                  <a:cubicBezTo>
                    <a:pt x="77" y="120"/>
                    <a:pt x="77" y="120"/>
                    <a:pt x="77" y="120"/>
                  </a:cubicBezTo>
                  <a:cubicBezTo>
                    <a:pt x="73" y="111"/>
                    <a:pt x="73" y="111"/>
                    <a:pt x="73" y="111"/>
                  </a:cubicBezTo>
                  <a:cubicBezTo>
                    <a:pt x="83" y="106"/>
                    <a:pt x="83" y="106"/>
                    <a:pt x="83" y="106"/>
                  </a:cubicBezTo>
                  <a:cubicBezTo>
                    <a:pt x="91" y="111"/>
                    <a:pt x="91" y="111"/>
                    <a:pt x="91" y="111"/>
                  </a:cubicBezTo>
                  <a:cubicBezTo>
                    <a:pt x="87" y="120"/>
                    <a:pt x="87" y="120"/>
                    <a:pt x="87" y="120"/>
                  </a:cubicBezTo>
                  <a:cubicBezTo>
                    <a:pt x="95" y="156"/>
                    <a:pt x="95" y="156"/>
                    <a:pt x="95" y="156"/>
                  </a:cubicBezTo>
                  <a:cubicBezTo>
                    <a:pt x="164" y="156"/>
                    <a:pt x="164" y="156"/>
                    <a:pt x="164" y="156"/>
                  </a:cubicBezTo>
                  <a:cubicBezTo>
                    <a:pt x="164" y="149"/>
                    <a:pt x="163" y="136"/>
                    <a:pt x="163" y="13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22" name="Freeform 13"/>
            <p:cNvSpPr/>
            <p:nvPr/>
          </p:nvSpPr>
          <p:spPr bwMode="auto">
            <a:xfrm>
              <a:off x="2886347" y="4017170"/>
              <a:ext cx="473852" cy="290763"/>
            </a:xfrm>
            <a:custGeom>
              <a:avLst/>
              <a:gdLst>
                <a:gd name="T0" fmla="*/ 724 w 724"/>
                <a:gd name="T1" fmla="*/ 444 h 444"/>
                <a:gd name="T2" fmla="*/ 706 w 724"/>
                <a:gd name="T3" fmla="*/ 324 h 444"/>
                <a:gd name="T4" fmla="*/ 709 w 724"/>
                <a:gd name="T5" fmla="*/ 316 h 444"/>
                <a:gd name="T6" fmla="*/ 702 w 724"/>
                <a:gd name="T7" fmla="*/ 306 h 444"/>
                <a:gd name="T8" fmla="*/ 702 w 724"/>
                <a:gd name="T9" fmla="*/ 178 h 444"/>
                <a:gd name="T10" fmla="*/ 709 w 724"/>
                <a:gd name="T11" fmla="*/ 174 h 444"/>
                <a:gd name="T12" fmla="*/ 354 w 724"/>
                <a:gd name="T13" fmla="*/ 0 h 444"/>
                <a:gd name="T14" fmla="*/ 0 w 724"/>
                <a:gd name="T15" fmla="*/ 174 h 444"/>
                <a:gd name="T16" fmla="*/ 158 w 724"/>
                <a:gd name="T17" fmla="*/ 250 h 444"/>
                <a:gd name="T18" fmla="*/ 158 w 724"/>
                <a:gd name="T19" fmla="*/ 422 h 444"/>
                <a:gd name="T20" fmla="*/ 354 w 724"/>
                <a:gd name="T21" fmla="*/ 390 h 444"/>
                <a:gd name="T22" fmla="*/ 550 w 724"/>
                <a:gd name="T23" fmla="*/ 422 h 444"/>
                <a:gd name="T24" fmla="*/ 550 w 724"/>
                <a:gd name="T25" fmla="*/ 250 h 444"/>
                <a:gd name="T26" fmla="*/ 694 w 724"/>
                <a:gd name="T27" fmla="*/ 182 h 444"/>
                <a:gd name="T28" fmla="*/ 694 w 724"/>
                <a:gd name="T29" fmla="*/ 306 h 444"/>
                <a:gd name="T30" fmla="*/ 686 w 724"/>
                <a:gd name="T31" fmla="*/ 316 h 444"/>
                <a:gd name="T32" fmla="*/ 690 w 724"/>
                <a:gd name="T33" fmla="*/ 324 h 444"/>
                <a:gd name="T34" fmla="*/ 671 w 724"/>
                <a:gd name="T35" fmla="*/ 444 h 444"/>
                <a:gd name="T36" fmla="*/ 724 w 724"/>
                <a:gd name="T37"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4" h="444">
                  <a:moveTo>
                    <a:pt x="724" y="444"/>
                  </a:moveTo>
                  <a:cubicBezTo>
                    <a:pt x="706" y="324"/>
                    <a:pt x="706" y="324"/>
                    <a:pt x="706" y="324"/>
                  </a:cubicBezTo>
                  <a:cubicBezTo>
                    <a:pt x="707" y="322"/>
                    <a:pt x="709" y="319"/>
                    <a:pt x="709" y="316"/>
                  </a:cubicBezTo>
                  <a:cubicBezTo>
                    <a:pt x="709" y="312"/>
                    <a:pt x="706" y="308"/>
                    <a:pt x="702" y="306"/>
                  </a:cubicBezTo>
                  <a:cubicBezTo>
                    <a:pt x="702" y="178"/>
                    <a:pt x="702" y="178"/>
                    <a:pt x="702" y="178"/>
                  </a:cubicBezTo>
                  <a:cubicBezTo>
                    <a:pt x="709" y="174"/>
                    <a:pt x="709" y="174"/>
                    <a:pt x="709" y="174"/>
                  </a:cubicBezTo>
                  <a:cubicBezTo>
                    <a:pt x="354" y="0"/>
                    <a:pt x="354" y="0"/>
                    <a:pt x="354" y="0"/>
                  </a:cubicBezTo>
                  <a:cubicBezTo>
                    <a:pt x="0" y="174"/>
                    <a:pt x="0" y="174"/>
                    <a:pt x="0" y="174"/>
                  </a:cubicBezTo>
                  <a:cubicBezTo>
                    <a:pt x="158" y="250"/>
                    <a:pt x="158" y="250"/>
                    <a:pt x="158" y="250"/>
                  </a:cubicBezTo>
                  <a:cubicBezTo>
                    <a:pt x="158" y="422"/>
                    <a:pt x="158" y="422"/>
                    <a:pt x="158" y="422"/>
                  </a:cubicBezTo>
                  <a:cubicBezTo>
                    <a:pt x="158" y="422"/>
                    <a:pt x="241" y="390"/>
                    <a:pt x="354" y="390"/>
                  </a:cubicBezTo>
                  <a:cubicBezTo>
                    <a:pt x="468" y="390"/>
                    <a:pt x="550" y="422"/>
                    <a:pt x="550" y="422"/>
                  </a:cubicBezTo>
                  <a:cubicBezTo>
                    <a:pt x="550" y="250"/>
                    <a:pt x="550" y="250"/>
                    <a:pt x="550" y="250"/>
                  </a:cubicBezTo>
                  <a:cubicBezTo>
                    <a:pt x="694" y="182"/>
                    <a:pt x="694" y="182"/>
                    <a:pt x="694" y="182"/>
                  </a:cubicBezTo>
                  <a:cubicBezTo>
                    <a:pt x="694" y="306"/>
                    <a:pt x="694" y="306"/>
                    <a:pt x="694" y="306"/>
                  </a:cubicBezTo>
                  <a:cubicBezTo>
                    <a:pt x="689" y="308"/>
                    <a:pt x="686" y="312"/>
                    <a:pt x="686" y="316"/>
                  </a:cubicBezTo>
                  <a:cubicBezTo>
                    <a:pt x="686" y="319"/>
                    <a:pt x="688" y="322"/>
                    <a:pt x="690" y="324"/>
                  </a:cubicBezTo>
                  <a:cubicBezTo>
                    <a:pt x="671" y="444"/>
                    <a:pt x="671" y="444"/>
                    <a:pt x="671" y="444"/>
                  </a:cubicBezTo>
                  <a:lnTo>
                    <a:pt x="724" y="444"/>
                  </a:lnTo>
                  <a:close/>
                </a:path>
              </a:pathLst>
            </a:custGeom>
            <a:grpFill/>
            <a:ln>
              <a:noFill/>
            </a:ln>
          </p:spPr>
          <p:txBody>
            <a:bodyPr vert="horz" wrap="square" lIns="91440" tIns="45720" rIns="91440" bIns="45720" numCol="1" anchor="t" anchorCtr="0" compatLnSpc="1"/>
            <a:lstStyle/>
            <a:p>
              <a:endParaRPr lang="zh-CN" altLang="en-US"/>
            </a:p>
          </p:txBody>
        </p:sp>
      </p:grpSp>
      <p:grpSp>
        <p:nvGrpSpPr>
          <p:cNvPr id="23" name="组合 22"/>
          <p:cNvGrpSpPr/>
          <p:nvPr/>
        </p:nvGrpSpPr>
        <p:grpSpPr>
          <a:xfrm rot="0">
            <a:off x="3007360" y="5120005"/>
            <a:ext cx="363855" cy="393065"/>
            <a:chOff x="2796278" y="4017170"/>
            <a:chExt cx="655156" cy="708009"/>
          </a:xfrm>
          <a:solidFill>
            <a:srgbClr val="EE9D41"/>
          </a:solidFill>
        </p:grpSpPr>
        <p:sp>
          <p:nvSpPr>
            <p:cNvPr id="24" name="Freeform 5"/>
            <p:cNvSpPr/>
            <p:nvPr/>
          </p:nvSpPr>
          <p:spPr bwMode="auto">
            <a:xfrm>
              <a:off x="2796278" y="4107675"/>
              <a:ext cx="655156" cy="617504"/>
            </a:xfrm>
            <a:custGeom>
              <a:avLst/>
              <a:gdLst>
                <a:gd name="T0" fmla="*/ 163 w 164"/>
                <a:gd name="T1" fmla="*/ 131 h 156"/>
                <a:gd name="T2" fmla="*/ 144 w 164"/>
                <a:gd name="T3" fmla="*/ 119 h 156"/>
                <a:gd name="T4" fmla="*/ 118 w 164"/>
                <a:gd name="T5" fmla="*/ 108 h 156"/>
                <a:gd name="T6" fmla="*/ 111 w 164"/>
                <a:gd name="T7" fmla="*/ 106 h 156"/>
                <a:gd name="T8" fmla="*/ 104 w 164"/>
                <a:gd name="T9" fmla="*/ 94 h 156"/>
                <a:gd name="T10" fmla="*/ 100 w 164"/>
                <a:gd name="T11" fmla="*/ 94 h 156"/>
                <a:gd name="T12" fmla="*/ 104 w 164"/>
                <a:gd name="T13" fmla="*/ 85 h 156"/>
                <a:gd name="T14" fmla="*/ 106 w 164"/>
                <a:gd name="T15" fmla="*/ 74 h 156"/>
                <a:gd name="T16" fmla="*/ 111 w 164"/>
                <a:gd name="T17" fmla="*/ 70 h 156"/>
                <a:gd name="T18" fmla="*/ 114 w 164"/>
                <a:gd name="T19" fmla="*/ 63 h 156"/>
                <a:gd name="T20" fmla="*/ 113 w 164"/>
                <a:gd name="T21" fmla="*/ 51 h 156"/>
                <a:gd name="T22" fmla="*/ 111 w 164"/>
                <a:gd name="T23" fmla="*/ 46 h 156"/>
                <a:gd name="T24" fmla="*/ 112 w 164"/>
                <a:gd name="T25" fmla="*/ 30 h 156"/>
                <a:gd name="T26" fmla="*/ 111 w 164"/>
                <a:gd name="T27" fmla="*/ 19 h 156"/>
                <a:gd name="T28" fmla="*/ 106 w 164"/>
                <a:gd name="T29" fmla="*/ 12 h 156"/>
                <a:gd name="T30" fmla="*/ 101 w 164"/>
                <a:gd name="T31" fmla="*/ 11 h 156"/>
                <a:gd name="T32" fmla="*/ 98 w 164"/>
                <a:gd name="T33" fmla="*/ 8 h 156"/>
                <a:gd name="T34" fmla="*/ 63 w 164"/>
                <a:gd name="T35" fmla="*/ 9 h 156"/>
                <a:gd name="T36" fmla="*/ 50 w 164"/>
                <a:gd name="T37" fmla="*/ 46 h 156"/>
                <a:gd name="T38" fmla="*/ 49 w 164"/>
                <a:gd name="T39" fmla="*/ 53 h 156"/>
                <a:gd name="T40" fmla="*/ 53 w 164"/>
                <a:gd name="T41" fmla="*/ 72 h 156"/>
                <a:gd name="T42" fmla="*/ 57 w 164"/>
                <a:gd name="T43" fmla="*/ 73 h 156"/>
                <a:gd name="T44" fmla="*/ 58 w 164"/>
                <a:gd name="T45" fmla="*/ 86 h 156"/>
                <a:gd name="T46" fmla="*/ 63 w 164"/>
                <a:gd name="T47" fmla="*/ 94 h 156"/>
                <a:gd name="T48" fmla="*/ 59 w 164"/>
                <a:gd name="T49" fmla="*/ 94 h 156"/>
                <a:gd name="T50" fmla="*/ 52 w 164"/>
                <a:gd name="T51" fmla="*/ 106 h 156"/>
                <a:gd name="T52" fmla="*/ 45 w 164"/>
                <a:gd name="T53" fmla="*/ 108 h 156"/>
                <a:gd name="T54" fmla="*/ 19 w 164"/>
                <a:gd name="T55" fmla="*/ 119 h 156"/>
                <a:gd name="T56" fmla="*/ 0 w 164"/>
                <a:gd name="T57" fmla="*/ 131 h 156"/>
                <a:gd name="T58" fmla="*/ 0 w 164"/>
                <a:gd name="T59" fmla="*/ 156 h 156"/>
                <a:gd name="T60" fmla="*/ 72 w 164"/>
                <a:gd name="T61" fmla="*/ 156 h 156"/>
                <a:gd name="T62" fmla="*/ 77 w 164"/>
                <a:gd name="T63" fmla="*/ 120 h 156"/>
                <a:gd name="T64" fmla="*/ 73 w 164"/>
                <a:gd name="T65" fmla="*/ 111 h 156"/>
                <a:gd name="T66" fmla="*/ 83 w 164"/>
                <a:gd name="T67" fmla="*/ 106 h 156"/>
                <a:gd name="T68" fmla="*/ 91 w 164"/>
                <a:gd name="T69" fmla="*/ 111 h 156"/>
                <a:gd name="T70" fmla="*/ 87 w 164"/>
                <a:gd name="T71" fmla="*/ 120 h 156"/>
                <a:gd name="T72" fmla="*/ 95 w 164"/>
                <a:gd name="T73" fmla="*/ 156 h 156"/>
                <a:gd name="T74" fmla="*/ 164 w 164"/>
                <a:gd name="T75" fmla="*/ 156 h 156"/>
                <a:gd name="T76" fmla="*/ 163 w 164"/>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56">
                  <a:moveTo>
                    <a:pt x="163" y="131"/>
                  </a:moveTo>
                  <a:cubicBezTo>
                    <a:pt x="161" y="123"/>
                    <a:pt x="152" y="122"/>
                    <a:pt x="144" y="119"/>
                  </a:cubicBezTo>
                  <a:cubicBezTo>
                    <a:pt x="136" y="115"/>
                    <a:pt x="127" y="111"/>
                    <a:pt x="118" y="108"/>
                  </a:cubicBezTo>
                  <a:cubicBezTo>
                    <a:pt x="116" y="107"/>
                    <a:pt x="114" y="107"/>
                    <a:pt x="111" y="106"/>
                  </a:cubicBezTo>
                  <a:cubicBezTo>
                    <a:pt x="109" y="104"/>
                    <a:pt x="106" y="98"/>
                    <a:pt x="104" y="94"/>
                  </a:cubicBezTo>
                  <a:cubicBezTo>
                    <a:pt x="103" y="94"/>
                    <a:pt x="101" y="94"/>
                    <a:pt x="100" y="94"/>
                  </a:cubicBezTo>
                  <a:cubicBezTo>
                    <a:pt x="100" y="89"/>
                    <a:pt x="103" y="89"/>
                    <a:pt x="104" y="85"/>
                  </a:cubicBezTo>
                  <a:cubicBezTo>
                    <a:pt x="105" y="81"/>
                    <a:pt x="104" y="77"/>
                    <a:pt x="106" y="74"/>
                  </a:cubicBezTo>
                  <a:cubicBezTo>
                    <a:pt x="107" y="72"/>
                    <a:pt x="110" y="72"/>
                    <a:pt x="111" y="70"/>
                  </a:cubicBezTo>
                  <a:cubicBezTo>
                    <a:pt x="112" y="68"/>
                    <a:pt x="113" y="65"/>
                    <a:pt x="114" y="63"/>
                  </a:cubicBezTo>
                  <a:cubicBezTo>
                    <a:pt x="114" y="60"/>
                    <a:pt x="115" y="55"/>
                    <a:pt x="113" y="51"/>
                  </a:cubicBezTo>
                  <a:cubicBezTo>
                    <a:pt x="112" y="49"/>
                    <a:pt x="111" y="49"/>
                    <a:pt x="111" y="46"/>
                  </a:cubicBezTo>
                  <a:cubicBezTo>
                    <a:pt x="111" y="43"/>
                    <a:pt x="112" y="33"/>
                    <a:pt x="112" y="30"/>
                  </a:cubicBezTo>
                  <a:cubicBezTo>
                    <a:pt x="112" y="25"/>
                    <a:pt x="112" y="24"/>
                    <a:pt x="111" y="19"/>
                  </a:cubicBezTo>
                  <a:cubicBezTo>
                    <a:pt x="111" y="19"/>
                    <a:pt x="109" y="14"/>
                    <a:pt x="106" y="12"/>
                  </a:cubicBezTo>
                  <a:cubicBezTo>
                    <a:pt x="101" y="11"/>
                    <a:pt x="101" y="11"/>
                    <a:pt x="101" y="11"/>
                  </a:cubicBezTo>
                  <a:cubicBezTo>
                    <a:pt x="98" y="8"/>
                    <a:pt x="98" y="8"/>
                    <a:pt x="98" y="8"/>
                  </a:cubicBezTo>
                  <a:cubicBezTo>
                    <a:pt x="85" y="0"/>
                    <a:pt x="71" y="6"/>
                    <a:pt x="63" y="9"/>
                  </a:cubicBezTo>
                  <a:cubicBezTo>
                    <a:pt x="53" y="12"/>
                    <a:pt x="46" y="23"/>
                    <a:pt x="50" y="46"/>
                  </a:cubicBezTo>
                  <a:cubicBezTo>
                    <a:pt x="51" y="49"/>
                    <a:pt x="48" y="51"/>
                    <a:pt x="49" y="53"/>
                  </a:cubicBezTo>
                  <a:cubicBezTo>
                    <a:pt x="49" y="58"/>
                    <a:pt x="49" y="69"/>
                    <a:pt x="53" y="72"/>
                  </a:cubicBezTo>
                  <a:cubicBezTo>
                    <a:pt x="54" y="72"/>
                    <a:pt x="57" y="73"/>
                    <a:pt x="57" y="73"/>
                  </a:cubicBezTo>
                  <a:cubicBezTo>
                    <a:pt x="57" y="77"/>
                    <a:pt x="58" y="82"/>
                    <a:pt x="58" y="86"/>
                  </a:cubicBezTo>
                  <a:cubicBezTo>
                    <a:pt x="59" y="89"/>
                    <a:pt x="62" y="89"/>
                    <a:pt x="63" y="94"/>
                  </a:cubicBezTo>
                  <a:cubicBezTo>
                    <a:pt x="59" y="94"/>
                    <a:pt x="59" y="94"/>
                    <a:pt x="59" y="94"/>
                  </a:cubicBezTo>
                  <a:cubicBezTo>
                    <a:pt x="58" y="98"/>
                    <a:pt x="55" y="104"/>
                    <a:pt x="52" y="106"/>
                  </a:cubicBezTo>
                  <a:cubicBezTo>
                    <a:pt x="50" y="107"/>
                    <a:pt x="48" y="107"/>
                    <a:pt x="45" y="108"/>
                  </a:cubicBezTo>
                  <a:cubicBezTo>
                    <a:pt x="37" y="111"/>
                    <a:pt x="28" y="115"/>
                    <a:pt x="19" y="119"/>
                  </a:cubicBezTo>
                  <a:cubicBezTo>
                    <a:pt x="12" y="122"/>
                    <a:pt x="3" y="123"/>
                    <a:pt x="0" y="131"/>
                  </a:cubicBezTo>
                  <a:cubicBezTo>
                    <a:pt x="0" y="136"/>
                    <a:pt x="0" y="149"/>
                    <a:pt x="0" y="156"/>
                  </a:cubicBezTo>
                  <a:cubicBezTo>
                    <a:pt x="72" y="156"/>
                    <a:pt x="72" y="156"/>
                    <a:pt x="72" y="156"/>
                  </a:cubicBezTo>
                  <a:cubicBezTo>
                    <a:pt x="77" y="120"/>
                    <a:pt x="77" y="120"/>
                    <a:pt x="77" y="120"/>
                  </a:cubicBezTo>
                  <a:cubicBezTo>
                    <a:pt x="73" y="111"/>
                    <a:pt x="73" y="111"/>
                    <a:pt x="73" y="111"/>
                  </a:cubicBezTo>
                  <a:cubicBezTo>
                    <a:pt x="83" y="106"/>
                    <a:pt x="83" y="106"/>
                    <a:pt x="83" y="106"/>
                  </a:cubicBezTo>
                  <a:cubicBezTo>
                    <a:pt x="91" y="111"/>
                    <a:pt x="91" y="111"/>
                    <a:pt x="91" y="111"/>
                  </a:cubicBezTo>
                  <a:cubicBezTo>
                    <a:pt x="87" y="120"/>
                    <a:pt x="87" y="120"/>
                    <a:pt x="87" y="120"/>
                  </a:cubicBezTo>
                  <a:cubicBezTo>
                    <a:pt x="95" y="156"/>
                    <a:pt x="95" y="156"/>
                    <a:pt x="95" y="156"/>
                  </a:cubicBezTo>
                  <a:cubicBezTo>
                    <a:pt x="164" y="156"/>
                    <a:pt x="164" y="156"/>
                    <a:pt x="164" y="156"/>
                  </a:cubicBezTo>
                  <a:cubicBezTo>
                    <a:pt x="164" y="149"/>
                    <a:pt x="163" y="136"/>
                    <a:pt x="163" y="13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25" name="Freeform 13"/>
            <p:cNvSpPr/>
            <p:nvPr/>
          </p:nvSpPr>
          <p:spPr bwMode="auto">
            <a:xfrm>
              <a:off x="2886347" y="4017170"/>
              <a:ext cx="473852" cy="290763"/>
            </a:xfrm>
            <a:custGeom>
              <a:avLst/>
              <a:gdLst>
                <a:gd name="T0" fmla="*/ 724 w 724"/>
                <a:gd name="T1" fmla="*/ 444 h 444"/>
                <a:gd name="T2" fmla="*/ 706 w 724"/>
                <a:gd name="T3" fmla="*/ 324 h 444"/>
                <a:gd name="T4" fmla="*/ 709 w 724"/>
                <a:gd name="T5" fmla="*/ 316 h 444"/>
                <a:gd name="T6" fmla="*/ 702 w 724"/>
                <a:gd name="T7" fmla="*/ 306 h 444"/>
                <a:gd name="T8" fmla="*/ 702 w 724"/>
                <a:gd name="T9" fmla="*/ 178 h 444"/>
                <a:gd name="T10" fmla="*/ 709 w 724"/>
                <a:gd name="T11" fmla="*/ 174 h 444"/>
                <a:gd name="T12" fmla="*/ 354 w 724"/>
                <a:gd name="T13" fmla="*/ 0 h 444"/>
                <a:gd name="T14" fmla="*/ 0 w 724"/>
                <a:gd name="T15" fmla="*/ 174 h 444"/>
                <a:gd name="T16" fmla="*/ 158 w 724"/>
                <a:gd name="T17" fmla="*/ 250 h 444"/>
                <a:gd name="T18" fmla="*/ 158 w 724"/>
                <a:gd name="T19" fmla="*/ 422 h 444"/>
                <a:gd name="T20" fmla="*/ 354 w 724"/>
                <a:gd name="T21" fmla="*/ 390 h 444"/>
                <a:gd name="T22" fmla="*/ 550 w 724"/>
                <a:gd name="T23" fmla="*/ 422 h 444"/>
                <a:gd name="T24" fmla="*/ 550 w 724"/>
                <a:gd name="T25" fmla="*/ 250 h 444"/>
                <a:gd name="T26" fmla="*/ 694 w 724"/>
                <a:gd name="T27" fmla="*/ 182 h 444"/>
                <a:gd name="T28" fmla="*/ 694 w 724"/>
                <a:gd name="T29" fmla="*/ 306 h 444"/>
                <a:gd name="T30" fmla="*/ 686 w 724"/>
                <a:gd name="T31" fmla="*/ 316 h 444"/>
                <a:gd name="T32" fmla="*/ 690 w 724"/>
                <a:gd name="T33" fmla="*/ 324 h 444"/>
                <a:gd name="T34" fmla="*/ 671 w 724"/>
                <a:gd name="T35" fmla="*/ 444 h 444"/>
                <a:gd name="T36" fmla="*/ 724 w 724"/>
                <a:gd name="T37"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4" h="444">
                  <a:moveTo>
                    <a:pt x="724" y="444"/>
                  </a:moveTo>
                  <a:cubicBezTo>
                    <a:pt x="706" y="324"/>
                    <a:pt x="706" y="324"/>
                    <a:pt x="706" y="324"/>
                  </a:cubicBezTo>
                  <a:cubicBezTo>
                    <a:pt x="707" y="322"/>
                    <a:pt x="709" y="319"/>
                    <a:pt x="709" y="316"/>
                  </a:cubicBezTo>
                  <a:cubicBezTo>
                    <a:pt x="709" y="312"/>
                    <a:pt x="706" y="308"/>
                    <a:pt x="702" y="306"/>
                  </a:cubicBezTo>
                  <a:cubicBezTo>
                    <a:pt x="702" y="178"/>
                    <a:pt x="702" y="178"/>
                    <a:pt x="702" y="178"/>
                  </a:cubicBezTo>
                  <a:cubicBezTo>
                    <a:pt x="709" y="174"/>
                    <a:pt x="709" y="174"/>
                    <a:pt x="709" y="174"/>
                  </a:cubicBezTo>
                  <a:cubicBezTo>
                    <a:pt x="354" y="0"/>
                    <a:pt x="354" y="0"/>
                    <a:pt x="354" y="0"/>
                  </a:cubicBezTo>
                  <a:cubicBezTo>
                    <a:pt x="0" y="174"/>
                    <a:pt x="0" y="174"/>
                    <a:pt x="0" y="174"/>
                  </a:cubicBezTo>
                  <a:cubicBezTo>
                    <a:pt x="158" y="250"/>
                    <a:pt x="158" y="250"/>
                    <a:pt x="158" y="250"/>
                  </a:cubicBezTo>
                  <a:cubicBezTo>
                    <a:pt x="158" y="422"/>
                    <a:pt x="158" y="422"/>
                    <a:pt x="158" y="422"/>
                  </a:cubicBezTo>
                  <a:cubicBezTo>
                    <a:pt x="158" y="422"/>
                    <a:pt x="241" y="390"/>
                    <a:pt x="354" y="390"/>
                  </a:cubicBezTo>
                  <a:cubicBezTo>
                    <a:pt x="468" y="390"/>
                    <a:pt x="550" y="422"/>
                    <a:pt x="550" y="422"/>
                  </a:cubicBezTo>
                  <a:cubicBezTo>
                    <a:pt x="550" y="250"/>
                    <a:pt x="550" y="250"/>
                    <a:pt x="550" y="250"/>
                  </a:cubicBezTo>
                  <a:cubicBezTo>
                    <a:pt x="694" y="182"/>
                    <a:pt x="694" y="182"/>
                    <a:pt x="694" y="182"/>
                  </a:cubicBezTo>
                  <a:cubicBezTo>
                    <a:pt x="694" y="306"/>
                    <a:pt x="694" y="306"/>
                    <a:pt x="694" y="306"/>
                  </a:cubicBezTo>
                  <a:cubicBezTo>
                    <a:pt x="689" y="308"/>
                    <a:pt x="686" y="312"/>
                    <a:pt x="686" y="316"/>
                  </a:cubicBezTo>
                  <a:cubicBezTo>
                    <a:pt x="686" y="319"/>
                    <a:pt x="688" y="322"/>
                    <a:pt x="690" y="324"/>
                  </a:cubicBezTo>
                  <a:cubicBezTo>
                    <a:pt x="671" y="444"/>
                    <a:pt x="671" y="444"/>
                    <a:pt x="671" y="444"/>
                  </a:cubicBezTo>
                  <a:lnTo>
                    <a:pt x="724" y="444"/>
                  </a:lnTo>
                  <a:close/>
                </a:path>
              </a:pathLst>
            </a:custGeom>
            <a:grpFill/>
            <a:ln>
              <a:noFill/>
            </a:ln>
          </p:spPr>
          <p:txBody>
            <a:bodyPr vert="horz" wrap="square" lIns="91440" tIns="45720" rIns="91440" bIns="45720" numCol="1" anchor="t" anchorCtr="0" compatLnSpc="1"/>
            <a:lstStyle/>
            <a:p>
              <a:endParaRPr lang="zh-CN" altLang="en-US"/>
            </a:p>
          </p:txBody>
        </p:sp>
      </p:grpSp>
      <p:sp>
        <p:nvSpPr>
          <p:cNvPr id="26" name="矩形 25"/>
          <p:cNvSpPr/>
          <p:nvPr/>
        </p:nvSpPr>
        <p:spPr>
          <a:xfrm>
            <a:off x="744220" y="5170170"/>
            <a:ext cx="2008505" cy="368300"/>
          </a:xfrm>
          <a:prstGeom prst="rect">
            <a:avLst/>
          </a:prstGeom>
        </p:spPr>
        <p:txBody>
          <a:bodyPr wrap="none">
            <a:spAutoFit/>
          </a:bodyPr>
          <a:lstStyle/>
          <a:p>
            <a:pPr algn="l"/>
            <a:r>
              <a:rPr lang="en-US" altLang="zh-CN" dirty="0">
                <a:solidFill>
                  <a:schemeClr val="tx1">
                    <a:lumMod val="65000"/>
                    <a:lumOff val="35000"/>
                  </a:schemeClr>
                </a:solidFill>
              </a:rPr>
              <a:t>senior engineer </a:t>
            </a:r>
            <a:r>
              <a:rPr lang="en-AU" altLang="zh-CN" dirty="0">
                <a:solidFill>
                  <a:schemeClr val="tx1">
                    <a:lumMod val="65000"/>
                    <a:lumOff val="35000"/>
                  </a:schemeClr>
                </a:solidFill>
              </a:rPr>
              <a:t>:</a:t>
            </a:r>
            <a:endParaRPr lang="zh-CN" altLang="en-US" dirty="0"/>
          </a:p>
        </p:txBody>
      </p:sp>
      <p:grpSp>
        <p:nvGrpSpPr>
          <p:cNvPr id="27" name="组合 26"/>
          <p:cNvGrpSpPr/>
          <p:nvPr/>
        </p:nvGrpSpPr>
        <p:grpSpPr>
          <a:xfrm rot="0">
            <a:off x="3490595" y="5120005"/>
            <a:ext cx="363855" cy="393065"/>
            <a:chOff x="2796278" y="4017170"/>
            <a:chExt cx="655156" cy="708009"/>
          </a:xfrm>
          <a:solidFill>
            <a:srgbClr val="EE9D41"/>
          </a:solidFill>
        </p:grpSpPr>
        <p:sp>
          <p:nvSpPr>
            <p:cNvPr id="28" name="Freeform 5"/>
            <p:cNvSpPr/>
            <p:nvPr/>
          </p:nvSpPr>
          <p:spPr bwMode="auto">
            <a:xfrm>
              <a:off x="2796278" y="4107675"/>
              <a:ext cx="655156" cy="617504"/>
            </a:xfrm>
            <a:custGeom>
              <a:avLst/>
              <a:gdLst>
                <a:gd name="T0" fmla="*/ 163 w 164"/>
                <a:gd name="T1" fmla="*/ 131 h 156"/>
                <a:gd name="T2" fmla="*/ 144 w 164"/>
                <a:gd name="T3" fmla="*/ 119 h 156"/>
                <a:gd name="T4" fmla="*/ 118 w 164"/>
                <a:gd name="T5" fmla="*/ 108 h 156"/>
                <a:gd name="T6" fmla="*/ 111 w 164"/>
                <a:gd name="T7" fmla="*/ 106 h 156"/>
                <a:gd name="T8" fmla="*/ 104 w 164"/>
                <a:gd name="T9" fmla="*/ 94 h 156"/>
                <a:gd name="T10" fmla="*/ 100 w 164"/>
                <a:gd name="T11" fmla="*/ 94 h 156"/>
                <a:gd name="T12" fmla="*/ 104 w 164"/>
                <a:gd name="T13" fmla="*/ 85 h 156"/>
                <a:gd name="T14" fmla="*/ 106 w 164"/>
                <a:gd name="T15" fmla="*/ 74 h 156"/>
                <a:gd name="T16" fmla="*/ 111 w 164"/>
                <a:gd name="T17" fmla="*/ 70 h 156"/>
                <a:gd name="T18" fmla="*/ 114 w 164"/>
                <a:gd name="T19" fmla="*/ 63 h 156"/>
                <a:gd name="T20" fmla="*/ 113 w 164"/>
                <a:gd name="T21" fmla="*/ 51 h 156"/>
                <a:gd name="T22" fmla="*/ 111 w 164"/>
                <a:gd name="T23" fmla="*/ 46 h 156"/>
                <a:gd name="T24" fmla="*/ 112 w 164"/>
                <a:gd name="T25" fmla="*/ 30 h 156"/>
                <a:gd name="T26" fmla="*/ 111 w 164"/>
                <a:gd name="T27" fmla="*/ 19 h 156"/>
                <a:gd name="T28" fmla="*/ 106 w 164"/>
                <a:gd name="T29" fmla="*/ 12 h 156"/>
                <a:gd name="T30" fmla="*/ 101 w 164"/>
                <a:gd name="T31" fmla="*/ 11 h 156"/>
                <a:gd name="T32" fmla="*/ 98 w 164"/>
                <a:gd name="T33" fmla="*/ 8 h 156"/>
                <a:gd name="T34" fmla="*/ 63 w 164"/>
                <a:gd name="T35" fmla="*/ 9 h 156"/>
                <a:gd name="T36" fmla="*/ 50 w 164"/>
                <a:gd name="T37" fmla="*/ 46 h 156"/>
                <a:gd name="T38" fmla="*/ 49 w 164"/>
                <a:gd name="T39" fmla="*/ 53 h 156"/>
                <a:gd name="T40" fmla="*/ 53 w 164"/>
                <a:gd name="T41" fmla="*/ 72 h 156"/>
                <a:gd name="T42" fmla="*/ 57 w 164"/>
                <a:gd name="T43" fmla="*/ 73 h 156"/>
                <a:gd name="T44" fmla="*/ 58 w 164"/>
                <a:gd name="T45" fmla="*/ 86 h 156"/>
                <a:gd name="T46" fmla="*/ 63 w 164"/>
                <a:gd name="T47" fmla="*/ 94 h 156"/>
                <a:gd name="T48" fmla="*/ 59 w 164"/>
                <a:gd name="T49" fmla="*/ 94 h 156"/>
                <a:gd name="T50" fmla="*/ 52 w 164"/>
                <a:gd name="T51" fmla="*/ 106 h 156"/>
                <a:gd name="T52" fmla="*/ 45 w 164"/>
                <a:gd name="T53" fmla="*/ 108 h 156"/>
                <a:gd name="T54" fmla="*/ 19 w 164"/>
                <a:gd name="T55" fmla="*/ 119 h 156"/>
                <a:gd name="T56" fmla="*/ 0 w 164"/>
                <a:gd name="T57" fmla="*/ 131 h 156"/>
                <a:gd name="T58" fmla="*/ 0 w 164"/>
                <a:gd name="T59" fmla="*/ 156 h 156"/>
                <a:gd name="T60" fmla="*/ 72 w 164"/>
                <a:gd name="T61" fmla="*/ 156 h 156"/>
                <a:gd name="T62" fmla="*/ 77 w 164"/>
                <a:gd name="T63" fmla="*/ 120 h 156"/>
                <a:gd name="T64" fmla="*/ 73 w 164"/>
                <a:gd name="T65" fmla="*/ 111 h 156"/>
                <a:gd name="T66" fmla="*/ 83 w 164"/>
                <a:gd name="T67" fmla="*/ 106 h 156"/>
                <a:gd name="T68" fmla="*/ 91 w 164"/>
                <a:gd name="T69" fmla="*/ 111 h 156"/>
                <a:gd name="T70" fmla="*/ 87 w 164"/>
                <a:gd name="T71" fmla="*/ 120 h 156"/>
                <a:gd name="T72" fmla="*/ 95 w 164"/>
                <a:gd name="T73" fmla="*/ 156 h 156"/>
                <a:gd name="T74" fmla="*/ 164 w 164"/>
                <a:gd name="T75" fmla="*/ 156 h 156"/>
                <a:gd name="T76" fmla="*/ 163 w 164"/>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56">
                  <a:moveTo>
                    <a:pt x="163" y="131"/>
                  </a:moveTo>
                  <a:cubicBezTo>
                    <a:pt x="161" y="123"/>
                    <a:pt x="152" y="122"/>
                    <a:pt x="144" y="119"/>
                  </a:cubicBezTo>
                  <a:cubicBezTo>
                    <a:pt x="136" y="115"/>
                    <a:pt x="127" y="111"/>
                    <a:pt x="118" y="108"/>
                  </a:cubicBezTo>
                  <a:cubicBezTo>
                    <a:pt x="116" y="107"/>
                    <a:pt x="114" y="107"/>
                    <a:pt x="111" y="106"/>
                  </a:cubicBezTo>
                  <a:cubicBezTo>
                    <a:pt x="109" y="104"/>
                    <a:pt x="106" y="98"/>
                    <a:pt x="104" y="94"/>
                  </a:cubicBezTo>
                  <a:cubicBezTo>
                    <a:pt x="103" y="94"/>
                    <a:pt x="101" y="94"/>
                    <a:pt x="100" y="94"/>
                  </a:cubicBezTo>
                  <a:cubicBezTo>
                    <a:pt x="100" y="89"/>
                    <a:pt x="103" y="89"/>
                    <a:pt x="104" y="85"/>
                  </a:cubicBezTo>
                  <a:cubicBezTo>
                    <a:pt x="105" y="81"/>
                    <a:pt x="104" y="77"/>
                    <a:pt x="106" y="74"/>
                  </a:cubicBezTo>
                  <a:cubicBezTo>
                    <a:pt x="107" y="72"/>
                    <a:pt x="110" y="72"/>
                    <a:pt x="111" y="70"/>
                  </a:cubicBezTo>
                  <a:cubicBezTo>
                    <a:pt x="112" y="68"/>
                    <a:pt x="113" y="65"/>
                    <a:pt x="114" y="63"/>
                  </a:cubicBezTo>
                  <a:cubicBezTo>
                    <a:pt x="114" y="60"/>
                    <a:pt x="115" y="55"/>
                    <a:pt x="113" y="51"/>
                  </a:cubicBezTo>
                  <a:cubicBezTo>
                    <a:pt x="112" y="49"/>
                    <a:pt x="111" y="49"/>
                    <a:pt x="111" y="46"/>
                  </a:cubicBezTo>
                  <a:cubicBezTo>
                    <a:pt x="111" y="43"/>
                    <a:pt x="112" y="33"/>
                    <a:pt x="112" y="30"/>
                  </a:cubicBezTo>
                  <a:cubicBezTo>
                    <a:pt x="112" y="25"/>
                    <a:pt x="112" y="24"/>
                    <a:pt x="111" y="19"/>
                  </a:cubicBezTo>
                  <a:cubicBezTo>
                    <a:pt x="111" y="19"/>
                    <a:pt x="109" y="14"/>
                    <a:pt x="106" y="12"/>
                  </a:cubicBezTo>
                  <a:cubicBezTo>
                    <a:pt x="101" y="11"/>
                    <a:pt x="101" y="11"/>
                    <a:pt x="101" y="11"/>
                  </a:cubicBezTo>
                  <a:cubicBezTo>
                    <a:pt x="98" y="8"/>
                    <a:pt x="98" y="8"/>
                    <a:pt x="98" y="8"/>
                  </a:cubicBezTo>
                  <a:cubicBezTo>
                    <a:pt x="85" y="0"/>
                    <a:pt x="71" y="6"/>
                    <a:pt x="63" y="9"/>
                  </a:cubicBezTo>
                  <a:cubicBezTo>
                    <a:pt x="53" y="12"/>
                    <a:pt x="46" y="23"/>
                    <a:pt x="50" y="46"/>
                  </a:cubicBezTo>
                  <a:cubicBezTo>
                    <a:pt x="51" y="49"/>
                    <a:pt x="48" y="51"/>
                    <a:pt x="49" y="53"/>
                  </a:cubicBezTo>
                  <a:cubicBezTo>
                    <a:pt x="49" y="58"/>
                    <a:pt x="49" y="69"/>
                    <a:pt x="53" y="72"/>
                  </a:cubicBezTo>
                  <a:cubicBezTo>
                    <a:pt x="54" y="72"/>
                    <a:pt x="57" y="73"/>
                    <a:pt x="57" y="73"/>
                  </a:cubicBezTo>
                  <a:cubicBezTo>
                    <a:pt x="57" y="77"/>
                    <a:pt x="58" y="82"/>
                    <a:pt x="58" y="86"/>
                  </a:cubicBezTo>
                  <a:cubicBezTo>
                    <a:pt x="59" y="89"/>
                    <a:pt x="62" y="89"/>
                    <a:pt x="63" y="94"/>
                  </a:cubicBezTo>
                  <a:cubicBezTo>
                    <a:pt x="59" y="94"/>
                    <a:pt x="59" y="94"/>
                    <a:pt x="59" y="94"/>
                  </a:cubicBezTo>
                  <a:cubicBezTo>
                    <a:pt x="58" y="98"/>
                    <a:pt x="55" y="104"/>
                    <a:pt x="52" y="106"/>
                  </a:cubicBezTo>
                  <a:cubicBezTo>
                    <a:pt x="50" y="107"/>
                    <a:pt x="48" y="107"/>
                    <a:pt x="45" y="108"/>
                  </a:cubicBezTo>
                  <a:cubicBezTo>
                    <a:pt x="37" y="111"/>
                    <a:pt x="28" y="115"/>
                    <a:pt x="19" y="119"/>
                  </a:cubicBezTo>
                  <a:cubicBezTo>
                    <a:pt x="12" y="122"/>
                    <a:pt x="3" y="123"/>
                    <a:pt x="0" y="131"/>
                  </a:cubicBezTo>
                  <a:cubicBezTo>
                    <a:pt x="0" y="136"/>
                    <a:pt x="0" y="149"/>
                    <a:pt x="0" y="156"/>
                  </a:cubicBezTo>
                  <a:cubicBezTo>
                    <a:pt x="72" y="156"/>
                    <a:pt x="72" y="156"/>
                    <a:pt x="72" y="156"/>
                  </a:cubicBezTo>
                  <a:cubicBezTo>
                    <a:pt x="77" y="120"/>
                    <a:pt x="77" y="120"/>
                    <a:pt x="77" y="120"/>
                  </a:cubicBezTo>
                  <a:cubicBezTo>
                    <a:pt x="73" y="111"/>
                    <a:pt x="73" y="111"/>
                    <a:pt x="73" y="111"/>
                  </a:cubicBezTo>
                  <a:cubicBezTo>
                    <a:pt x="83" y="106"/>
                    <a:pt x="83" y="106"/>
                    <a:pt x="83" y="106"/>
                  </a:cubicBezTo>
                  <a:cubicBezTo>
                    <a:pt x="91" y="111"/>
                    <a:pt x="91" y="111"/>
                    <a:pt x="91" y="111"/>
                  </a:cubicBezTo>
                  <a:cubicBezTo>
                    <a:pt x="87" y="120"/>
                    <a:pt x="87" y="120"/>
                    <a:pt x="87" y="120"/>
                  </a:cubicBezTo>
                  <a:cubicBezTo>
                    <a:pt x="95" y="156"/>
                    <a:pt x="95" y="156"/>
                    <a:pt x="95" y="156"/>
                  </a:cubicBezTo>
                  <a:cubicBezTo>
                    <a:pt x="164" y="156"/>
                    <a:pt x="164" y="156"/>
                    <a:pt x="164" y="156"/>
                  </a:cubicBezTo>
                  <a:cubicBezTo>
                    <a:pt x="164" y="149"/>
                    <a:pt x="163" y="136"/>
                    <a:pt x="163" y="13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29" name="Freeform 13"/>
            <p:cNvSpPr/>
            <p:nvPr/>
          </p:nvSpPr>
          <p:spPr bwMode="auto">
            <a:xfrm>
              <a:off x="2886347" y="4017170"/>
              <a:ext cx="473852" cy="290763"/>
            </a:xfrm>
            <a:custGeom>
              <a:avLst/>
              <a:gdLst>
                <a:gd name="T0" fmla="*/ 724 w 724"/>
                <a:gd name="T1" fmla="*/ 444 h 444"/>
                <a:gd name="T2" fmla="*/ 706 w 724"/>
                <a:gd name="T3" fmla="*/ 324 h 444"/>
                <a:gd name="T4" fmla="*/ 709 w 724"/>
                <a:gd name="T5" fmla="*/ 316 h 444"/>
                <a:gd name="T6" fmla="*/ 702 w 724"/>
                <a:gd name="T7" fmla="*/ 306 h 444"/>
                <a:gd name="T8" fmla="*/ 702 w 724"/>
                <a:gd name="T9" fmla="*/ 178 h 444"/>
                <a:gd name="T10" fmla="*/ 709 w 724"/>
                <a:gd name="T11" fmla="*/ 174 h 444"/>
                <a:gd name="T12" fmla="*/ 354 w 724"/>
                <a:gd name="T13" fmla="*/ 0 h 444"/>
                <a:gd name="T14" fmla="*/ 0 w 724"/>
                <a:gd name="T15" fmla="*/ 174 h 444"/>
                <a:gd name="T16" fmla="*/ 158 w 724"/>
                <a:gd name="T17" fmla="*/ 250 h 444"/>
                <a:gd name="T18" fmla="*/ 158 w 724"/>
                <a:gd name="T19" fmla="*/ 422 h 444"/>
                <a:gd name="T20" fmla="*/ 354 w 724"/>
                <a:gd name="T21" fmla="*/ 390 h 444"/>
                <a:gd name="T22" fmla="*/ 550 w 724"/>
                <a:gd name="T23" fmla="*/ 422 h 444"/>
                <a:gd name="T24" fmla="*/ 550 w 724"/>
                <a:gd name="T25" fmla="*/ 250 h 444"/>
                <a:gd name="T26" fmla="*/ 694 w 724"/>
                <a:gd name="T27" fmla="*/ 182 h 444"/>
                <a:gd name="T28" fmla="*/ 694 w 724"/>
                <a:gd name="T29" fmla="*/ 306 h 444"/>
                <a:gd name="T30" fmla="*/ 686 w 724"/>
                <a:gd name="T31" fmla="*/ 316 h 444"/>
                <a:gd name="T32" fmla="*/ 690 w 724"/>
                <a:gd name="T33" fmla="*/ 324 h 444"/>
                <a:gd name="T34" fmla="*/ 671 w 724"/>
                <a:gd name="T35" fmla="*/ 444 h 444"/>
                <a:gd name="T36" fmla="*/ 724 w 724"/>
                <a:gd name="T37"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4" h="444">
                  <a:moveTo>
                    <a:pt x="724" y="444"/>
                  </a:moveTo>
                  <a:cubicBezTo>
                    <a:pt x="706" y="324"/>
                    <a:pt x="706" y="324"/>
                    <a:pt x="706" y="324"/>
                  </a:cubicBezTo>
                  <a:cubicBezTo>
                    <a:pt x="707" y="322"/>
                    <a:pt x="709" y="319"/>
                    <a:pt x="709" y="316"/>
                  </a:cubicBezTo>
                  <a:cubicBezTo>
                    <a:pt x="709" y="312"/>
                    <a:pt x="706" y="308"/>
                    <a:pt x="702" y="306"/>
                  </a:cubicBezTo>
                  <a:cubicBezTo>
                    <a:pt x="702" y="178"/>
                    <a:pt x="702" y="178"/>
                    <a:pt x="702" y="178"/>
                  </a:cubicBezTo>
                  <a:cubicBezTo>
                    <a:pt x="709" y="174"/>
                    <a:pt x="709" y="174"/>
                    <a:pt x="709" y="174"/>
                  </a:cubicBezTo>
                  <a:cubicBezTo>
                    <a:pt x="354" y="0"/>
                    <a:pt x="354" y="0"/>
                    <a:pt x="354" y="0"/>
                  </a:cubicBezTo>
                  <a:cubicBezTo>
                    <a:pt x="0" y="174"/>
                    <a:pt x="0" y="174"/>
                    <a:pt x="0" y="174"/>
                  </a:cubicBezTo>
                  <a:cubicBezTo>
                    <a:pt x="158" y="250"/>
                    <a:pt x="158" y="250"/>
                    <a:pt x="158" y="250"/>
                  </a:cubicBezTo>
                  <a:cubicBezTo>
                    <a:pt x="158" y="422"/>
                    <a:pt x="158" y="422"/>
                    <a:pt x="158" y="422"/>
                  </a:cubicBezTo>
                  <a:cubicBezTo>
                    <a:pt x="158" y="422"/>
                    <a:pt x="241" y="390"/>
                    <a:pt x="354" y="390"/>
                  </a:cubicBezTo>
                  <a:cubicBezTo>
                    <a:pt x="468" y="390"/>
                    <a:pt x="550" y="422"/>
                    <a:pt x="550" y="422"/>
                  </a:cubicBezTo>
                  <a:cubicBezTo>
                    <a:pt x="550" y="250"/>
                    <a:pt x="550" y="250"/>
                    <a:pt x="550" y="250"/>
                  </a:cubicBezTo>
                  <a:cubicBezTo>
                    <a:pt x="694" y="182"/>
                    <a:pt x="694" y="182"/>
                    <a:pt x="694" y="182"/>
                  </a:cubicBezTo>
                  <a:cubicBezTo>
                    <a:pt x="694" y="306"/>
                    <a:pt x="694" y="306"/>
                    <a:pt x="694" y="306"/>
                  </a:cubicBezTo>
                  <a:cubicBezTo>
                    <a:pt x="689" y="308"/>
                    <a:pt x="686" y="312"/>
                    <a:pt x="686" y="316"/>
                  </a:cubicBezTo>
                  <a:cubicBezTo>
                    <a:pt x="686" y="319"/>
                    <a:pt x="688" y="322"/>
                    <a:pt x="690" y="324"/>
                  </a:cubicBezTo>
                  <a:cubicBezTo>
                    <a:pt x="671" y="444"/>
                    <a:pt x="671" y="444"/>
                    <a:pt x="671" y="444"/>
                  </a:cubicBezTo>
                  <a:lnTo>
                    <a:pt x="724" y="444"/>
                  </a:lnTo>
                  <a:close/>
                </a:path>
              </a:pathLst>
            </a:custGeom>
            <a:grpFill/>
            <a:ln>
              <a:noFill/>
            </a:ln>
          </p:spPr>
          <p:txBody>
            <a:bodyPr vert="horz" wrap="square" lIns="91440" tIns="45720" rIns="91440" bIns="45720" numCol="1" anchor="t" anchorCtr="0" compatLnSpc="1"/>
            <a:lstStyle/>
            <a:p>
              <a:endParaRPr lang="zh-CN" altLang="en-US"/>
            </a:p>
          </p:txBody>
        </p:sp>
      </p:grpSp>
      <p:grpSp>
        <p:nvGrpSpPr>
          <p:cNvPr id="30" name="组合 29"/>
          <p:cNvGrpSpPr/>
          <p:nvPr/>
        </p:nvGrpSpPr>
        <p:grpSpPr>
          <a:xfrm rot="0">
            <a:off x="3007360" y="5660390"/>
            <a:ext cx="363855" cy="393065"/>
            <a:chOff x="2796278" y="4017170"/>
            <a:chExt cx="655156" cy="708009"/>
          </a:xfrm>
          <a:solidFill>
            <a:srgbClr val="C6D466"/>
          </a:solidFill>
        </p:grpSpPr>
        <p:sp>
          <p:nvSpPr>
            <p:cNvPr id="31" name="Freeform 5"/>
            <p:cNvSpPr/>
            <p:nvPr/>
          </p:nvSpPr>
          <p:spPr bwMode="auto">
            <a:xfrm>
              <a:off x="2796278" y="4107675"/>
              <a:ext cx="655156" cy="617504"/>
            </a:xfrm>
            <a:custGeom>
              <a:avLst/>
              <a:gdLst>
                <a:gd name="T0" fmla="*/ 163 w 164"/>
                <a:gd name="T1" fmla="*/ 131 h 156"/>
                <a:gd name="T2" fmla="*/ 144 w 164"/>
                <a:gd name="T3" fmla="*/ 119 h 156"/>
                <a:gd name="T4" fmla="*/ 118 w 164"/>
                <a:gd name="T5" fmla="*/ 108 h 156"/>
                <a:gd name="T6" fmla="*/ 111 w 164"/>
                <a:gd name="T7" fmla="*/ 106 h 156"/>
                <a:gd name="T8" fmla="*/ 104 w 164"/>
                <a:gd name="T9" fmla="*/ 94 h 156"/>
                <a:gd name="T10" fmla="*/ 100 w 164"/>
                <a:gd name="T11" fmla="*/ 94 h 156"/>
                <a:gd name="T12" fmla="*/ 104 w 164"/>
                <a:gd name="T13" fmla="*/ 85 h 156"/>
                <a:gd name="T14" fmla="*/ 106 w 164"/>
                <a:gd name="T15" fmla="*/ 74 h 156"/>
                <a:gd name="T16" fmla="*/ 111 w 164"/>
                <a:gd name="T17" fmla="*/ 70 h 156"/>
                <a:gd name="T18" fmla="*/ 114 w 164"/>
                <a:gd name="T19" fmla="*/ 63 h 156"/>
                <a:gd name="T20" fmla="*/ 113 w 164"/>
                <a:gd name="T21" fmla="*/ 51 h 156"/>
                <a:gd name="T22" fmla="*/ 111 w 164"/>
                <a:gd name="T23" fmla="*/ 46 h 156"/>
                <a:gd name="T24" fmla="*/ 112 w 164"/>
                <a:gd name="T25" fmla="*/ 30 h 156"/>
                <a:gd name="T26" fmla="*/ 111 w 164"/>
                <a:gd name="T27" fmla="*/ 19 h 156"/>
                <a:gd name="T28" fmla="*/ 106 w 164"/>
                <a:gd name="T29" fmla="*/ 12 h 156"/>
                <a:gd name="T30" fmla="*/ 101 w 164"/>
                <a:gd name="T31" fmla="*/ 11 h 156"/>
                <a:gd name="T32" fmla="*/ 98 w 164"/>
                <a:gd name="T33" fmla="*/ 8 h 156"/>
                <a:gd name="T34" fmla="*/ 63 w 164"/>
                <a:gd name="T35" fmla="*/ 9 h 156"/>
                <a:gd name="T36" fmla="*/ 50 w 164"/>
                <a:gd name="T37" fmla="*/ 46 h 156"/>
                <a:gd name="T38" fmla="*/ 49 w 164"/>
                <a:gd name="T39" fmla="*/ 53 h 156"/>
                <a:gd name="T40" fmla="*/ 53 w 164"/>
                <a:gd name="T41" fmla="*/ 72 h 156"/>
                <a:gd name="T42" fmla="*/ 57 w 164"/>
                <a:gd name="T43" fmla="*/ 73 h 156"/>
                <a:gd name="T44" fmla="*/ 58 w 164"/>
                <a:gd name="T45" fmla="*/ 86 h 156"/>
                <a:gd name="T46" fmla="*/ 63 w 164"/>
                <a:gd name="T47" fmla="*/ 94 h 156"/>
                <a:gd name="T48" fmla="*/ 59 w 164"/>
                <a:gd name="T49" fmla="*/ 94 h 156"/>
                <a:gd name="T50" fmla="*/ 52 w 164"/>
                <a:gd name="T51" fmla="*/ 106 h 156"/>
                <a:gd name="T52" fmla="*/ 45 w 164"/>
                <a:gd name="T53" fmla="*/ 108 h 156"/>
                <a:gd name="T54" fmla="*/ 19 w 164"/>
                <a:gd name="T55" fmla="*/ 119 h 156"/>
                <a:gd name="T56" fmla="*/ 0 w 164"/>
                <a:gd name="T57" fmla="*/ 131 h 156"/>
                <a:gd name="T58" fmla="*/ 0 w 164"/>
                <a:gd name="T59" fmla="*/ 156 h 156"/>
                <a:gd name="T60" fmla="*/ 72 w 164"/>
                <a:gd name="T61" fmla="*/ 156 h 156"/>
                <a:gd name="T62" fmla="*/ 77 w 164"/>
                <a:gd name="T63" fmla="*/ 120 h 156"/>
                <a:gd name="T64" fmla="*/ 73 w 164"/>
                <a:gd name="T65" fmla="*/ 111 h 156"/>
                <a:gd name="T66" fmla="*/ 83 w 164"/>
                <a:gd name="T67" fmla="*/ 106 h 156"/>
                <a:gd name="T68" fmla="*/ 91 w 164"/>
                <a:gd name="T69" fmla="*/ 111 h 156"/>
                <a:gd name="T70" fmla="*/ 87 w 164"/>
                <a:gd name="T71" fmla="*/ 120 h 156"/>
                <a:gd name="T72" fmla="*/ 95 w 164"/>
                <a:gd name="T73" fmla="*/ 156 h 156"/>
                <a:gd name="T74" fmla="*/ 164 w 164"/>
                <a:gd name="T75" fmla="*/ 156 h 156"/>
                <a:gd name="T76" fmla="*/ 163 w 164"/>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56">
                  <a:moveTo>
                    <a:pt x="163" y="131"/>
                  </a:moveTo>
                  <a:cubicBezTo>
                    <a:pt x="161" y="123"/>
                    <a:pt x="152" y="122"/>
                    <a:pt x="144" y="119"/>
                  </a:cubicBezTo>
                  <a:cubicBezTo>
                    <a:pt x="136" y="115"/>
                    <a:pt x="127" y="111"/>
                    <a:pt x="118" y="108"/>
                  </a:cubicBezTo>
                  <a:cubicBezTo>
                    <a:pt x="116" y="107"/>
                    <a:pt x="114" y="107"/>
                    <a:pt x="111" y="106"/>
                  </a:cubicBezTo>
                  <a:cubicBezTo>
                    <a:pt x="109" y="104"/>
                    <a:pt x="106" y="98"/>
                    <a:pt x="104" y="94"/>
                  </a:cubicBezTo>
                  <a:cubicBezTo>
                    <a:pt x="103" y="94"/>
                    <a:pt x="101" y="94"/>
                    <a:pt x="100" y="94"/>
                  </a:cubicBezTo>
                  <a:cubicBezTo>
                    <a:pt x="100" y="89"/>
                    <a:pt x="103" y="89"/>
                    <a:pt x="104" y="85"/>
                  </a:cubicBezTo>
                  <a:cubicBezTo>
                    <a:pt x="105" y="81"/>
                    <a:pt x="104" y="77"/>
                    <a:pt x="106" y="74"/>
                  </a:cubicBezTo>
                  <a:cubicBezTo>
                    <a:pt x="107" y="72"/>
                    <a:pt x="110" y="72"/>
                    <a:pt x="111" y="70"/>
                  </a:cubicBezTo>
                  <a:cubicBezTo>
                    <a:pt x="112" y="68"/>
                    <a:pt x="113" y="65"/>
                    <a:pt x="114" y="63"/>
                  </a:cubicBezTo>
                  <a:cubicBezTo>
                    <a:pt x="114" y="60"/>
                    <a:pt x="115" y="55"/>
                    <a:pt x="113" y="51"/>
                  </a:cubicBezTo>
                  <a:cubicBezTo>
                    <a:pt x="112" y="49"/>
                    <a:pt x="111" y="49"/>
                    <a:pt x="111" y="46"/>
                  </a:cubicBezTo>
                  <a:cubicBezTo>
                    <a:pt x="111" y="43"/>
                    <a:pt x="112" y="33"/>
                    <a:pt x="112" y="30"/>
                  </a:cubicBezTo>
                  <a:cubicBezTo>
                    <a:pt x="112" y="25"/>
                    <a:pt x="112" y="24"/>
                    <a:pt x="111" y="19"/>
                  </a:cubicBezTo>
                  <a:cubicBezTo>
                    <a:pt x="111" y="19"/>
                    <a:pt x="109" y="14"/>
                    <a:pt x="106" y="12"/>
                  </a:cubicBezTo>
                  <a:cubicBezTo>
                    <a:pt x="101" y="11"/>
                    <a:pt x="101" y="11"/>
                    <a:pt x="101" y="11"/>
                  </a:cubicBezTo>
                  <a:cubicBezTo>
                    <a:pt x="98" y="8"/>
                    <a:pt x="98" y="8"/>
                    <a:pt x="98" y="8"/>
                  </a:cubicBezTo>
                  <a:cubicBezTo>
                    <a:pt x="85" y="0"/>
                    <a:pt x="71" y="6"/>
                    <a:pt x="63" y="9"/>
                  </a:cubicBezTo>
                  <a:cubicBezTo>
                    <a:pt x="53" y="12"/>
                    <a:pt x="46" y="23"/>
                    <a:pt x="50" y="46"/>
                  </a:cubicBezTo>
                  <a:cubicBezTo>
                    <a:pt x="51" y="49"/>
                    <a:pt x="48" y="51"/>
                    <a:pt x="49" y="53"/>
                  </a:cubicBezTo>
                  <a:cubicBezTo>
                    <a:pt x="49" y="58"/>
                    <a:pt x="49" y="69"/>
                    <a:pt x="53" y="72"/>
                  </a:cubicBezTo>
                  <a:cubicBezTo>
                    <a:pt x="54" y="72"/>
                    <a:pt x="57" y="73"/>
                    <a:pt x="57" y="73"/>
                  </a:cubicBezTo>
                  <a:cubicBezTo>
                    <a:pt x="57" y="77"/>
                    <a:pt x="58" y="82"/>
                    <a:pt x="58" y="86"/>
                  </a:cubicBezTo>
                  <a:cubicBezTo>
                    <a:pt x="59" y="89"/>
                    <a:pt x="62" y="89"/>
                    <a:pt x="63" y="94"/>
                  </a:cubicBezTo>
                  <a:cubicBezTo>
                    <a:pt x="59" y="94"/>
                    <a:pt x="59" y="94"/>
                    <a:pt x="59" y="94"/>
                  </a:cubicBezTo>
                  <a:cubicBezTo>
                    <a:pt x="58" y="98"/>
                    <a:pt x="55" y="104"/>
                    <a:pt x="52" y="106"/>
                  </a:cubicBezTo>
                  <a:cubicBezTo>
                    <a:pt x="50" y="107"/>
                    <a:pt x="48" y="107"/>
                    <a:pt x="45" y="108"/>
                  </a:cubicBezTo>
                  <a:cubicBezTo>
                    <a:pt x="37" y="111"/>
                    <a:pt x="28" y="115"/>
                    <a:pt x="19" y="119"/>
                  </a:cubicBezTo>
                  <a:cubicBezTo>
                    <a:pt x="12" y="122"/>
                    <a:pt x="3" y="123"/>
                    <a:pt x="0" y="131"/>
                  </a:cubicBezTo>
                  <a:cubicBezTo>
                    <a:pt x="0" y="136"/>
                    <a:pt x="0" y="149"/>
                    <a:pt x="0" y="156"/>
                  </a:cubicBezTo>
                  <a:cubicBezTo>
                    <a:pt x="72" y="156"/>
                    <a:pt x="72" y="156"/>
                    <a:pt x="72" y="156"/>
                  </a:cubicBezTo>
                  <a:cubicBezTo>
                    <a:pt x="77" y="120"/>
                    <a:pt x="77" y="120"/>
                    <a:pt x="77" y="120"/>
                  </a:cubicBezTo>
                  <a:cubicBezTo>
                    <a:pt x="73" y="111"/>
                    <a:pt x="73" y="111"/>
                    <a:pt x="73" y="111"/>
                  </a:cubicBezTo>
                  <a:cubicBezTo>
                    <a:pt x="83" y="106"/>
                    <a:pt x="83" y="106"/>
                    <a:pt x="83" y="106"/>
                  </a:cubicBezTo>
                  <a:cubicBezTo>
                    <a:pt x="91" y="111"/>
                    <a:pt x="91" y="111"/>
                    <a:pt x="91" y="111"/>
                  </a:cubicBezTo>
                  <a:cubicBezTo>
                    <a:pt x="87" y="120"/>
                    <a:pt x="87" y="120"/>
                    <a:pt x="87" y="120"/>
                  </a:cubicBezTo>
                  <a:cubicBezTo>
                    <a:pt x="95" y="156"/>
                    <a:pt x="95" y="156"/>
                    <a:pt x="95" y="156"/>
                  </a:cubicBezTo>
                  <a:cubicBezTo>
                    <a:pt x="164" y="156"/>
                    <a:pt x="164" y="156"/>
                    <a:pt x="164" y="156"/>
                  </a:cubicBezTo>
                  <a:cubicBezTo>
                    <a:pt x="164" y="149"/>
                    <a:pt x="163" y="136"/>
                    <a:pt x="163" y="13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32" name="Freeform 13"/>
            <p:cNvSpPr/>
            <p:nvPr/>
          </p:nvSpPr>
          <p:spPr bwMode="auto">
            <a:xfrm>
              <a:off x="2886347" y="4017170"/>
              <a:ext cx="473852" cy="290763"/>
            </a:xfrm>
            <a:custGeom>
              <a:avLst/>
              <a:gdLst>
                <a:gd name="T0" fmla="*/ 724 w 724"/>
                <a:gd name="T1" fmla="*/ 444 h 444"/>
                <a:gd name="T2" fmla="*/ 706 w 724"/>
                <a:gd name="T3" fmla="*/ 324 h 444"/>
                <a:gd name="T4" fmla="*/ 709 w 724"/>
                <a:gd name="T5" fmla="*/ 316 h 444"/>
                <a:gd name="T6" fmla="*/ 702 w 724"/>
                <a:gd name="T7" fmla="*/ 306 h 444"/>
                <a:gd name="T8" fmla="*/ 702 w 724"/>
                <a:gd name="T9" fmla="*/ 178 h 444"/>
                <a:gd name="T10" fmla="*/ 709 w 724"/>
                <a:gd name="T11" fmla="*/ 174 h 444"/>
                <a:gd name="T12" fmla="*/ 354 w 724"/>
                <a:gd name="T13" fmla="*/ 0 h 444"/>
                <a:gd name="T14" fmla="*/ 0 w 724"/>
                <a:gd name="T15" fmla="*/ 174 h 444"/>
                <a:gd name="T16" fmla="*/ 158 w 724"/>
                <a:gd name="T17" fmla="*/ 250 h 444"/>
                <a:gd name="T18" fmla="*/ 158 w 724"/>
                <a:gd name="T19" fmla="*/ 422 h 444"/>
                <a:gd name="T20" fmla="*/ 354 w 724"/>
                <a:gd name="T21" fmla="*/ 390 h 444"/>
                <a:gd name="T22" fmla="*/ 550 w 724"/>
                <a:gd name="T23" fmla="*/ 422 h 444"/>
                <a:gd name="T24" fmla="*/ 550 w 724"/>
                <a:gd name="T25" fmla="*/ 250 h 444"/>
                <a:gd name="T26" fmla="*/ 694 w 724"/>
                <a:gd name="T27" fmla="*/ 182 h 444"/>
                <a:gd name="T28" fmla="*/ 694 w 724"/>
                <a:gd name="T29" fmla="*/ 306 h 444"/>
                <a:gd name="T30" fmla="*/ 686 w 724"/>
                <a:gd name="T31" fmla="*/ 316 h 444"/>
                <a:gd name="T32" fmla="*/ 690 w 724"/>
                <a:gd name="T33" fmla="*/ 324 h 444"/>
                <a:gd name="T34" fmla="*/ 671 w 724"/>
                <a:gd name="T35" fmla="*/ 444 h 444"/>
                <a:gd name="T36" fmla="*/ 724 w 724"/>
                <a:gd name="T37"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4" h="444">
                  <a:moveTo>
                    <a:pt x="724" y="444"/>
                  </a:moveTo>
                  <a:cubicBezTo>
                    <a:pt x="706" y="324"/>
                    <a:pt x="706" y="324"/>
                    <a:pt x="706" y="324"/>
                  </a:cubicBezTo>
                  <a:cubicBezTo>
                    <a:pt x="707" y="322"/>
                    <a:pt x="709" y="319"/>
                    <a:pt x="709" y="316"/>
                  </a:cubicBezTo>
                  <a:cubicBezTo>
                    <a:pt x="709" y="312"/>
                    <a:pt x="706" y="308"/>
                    <a:pt x="702" y="306"/>
                  </a:cubicBezTo>
                  <a:cubicBezTo>
                    <a:pt x="702" y="178"/>
                    <a:pt x="702" y="178"/>
                    <a:pt x="702" y="178"/>
                  </a:cubicBezTo>
                  <a:cubicBezTo>
                    <a:pt x="709" y="174"/>
                    <a:pt x="709" y="174"/>
                    <a:pt x="709" y="174"/>
                  </a:cubicBezTo>
                  <a:cubicBezTo>
                    <a:pt x="354" y="0"/>
                    <a:pt x="354" y="0"/>
                    <a:pt x="354" y="0"/>
                  </a:cubicBezTo>
                  <a:cubicBezTo>
                    <a:pt x="0" y="174"/>
                    <a:pt x="0" y="174"/>
                    <a:pt x="0" y="174"/>
                  </a:cubicBezTo>
                  <a:cubicBezTo>
                    <a:pt x="158" y="250"/>
                    <a:pt x="158" y="250"/>
                    <a:pt x="158" y="250"/>
                  </a:cubicBezTo>
                  <a:cubicBezTo>
                    <a:pt x="158" y="422"/>
                    <a:pt x="158" y="422"/>
                    <a:pt x="158" y="422"/>
                  </a:cubicBezTo>
                  <a:cubicBezTo>
                    <a:pt x="158" y="422"/>
                    <a:pt x="241" y="390"/>
                    <a:pt x="354" y="390"/>
                  </a:cubicBezTo>
                  <a:cubicBezTo>
                    <a:pt x="468" y="390"/>
                    <a:pt x="550" y="422"/>
                    <a:pt x="550" y="422"/>
                  </a:cubicBezTo>
                  <a:cubicBezTo>
                    <a:pt x="550" y="250"/>
                    <a:pt x="550" y="250"/>
                    <a:pt x="550" y="250"/>
                  </a:cubicBezTo>
                  <a:cubicBezTo>
                    <a:pt x="694" y="182"/>
                    <a:pt x="694" y="182"/>
                    <a:pt x="694" y="182"/>
                  </a:cubicBezTo>
                  <a:cubicBezTo>
                    <a:pt x="694" y="306"/>
                    <a:pt x="694" y="306"/>
                    <a:pt x="694" y="306"/>
                  </a:cubicBezTo>
                  <a:cubicBezTo>
                    <a:pt x="689" y="308"/>
                    <a:pt x="686" y="312"/>
                    <a:pt x="686" y="316"/>
                  </a:cubicBezTo>
                  <a:cubicBezTo>
                    <a:pt x="686" y="319"/>
                    <a:pt x="688" y="322"/>
                    <a:pt x="690" y="324"/>
                  </a:cubicBezTo>
                  <a:cubicBezTo>
                    <a:pt x="671" y="444"/>
                    <a:pt x="671" y="444"/>
                    <a:pt x="671" y="444"/>
                  </a:cubicBezTo>
                  <a:lnTo>
                    <a:pt x="724" y="444"/>
                  </a:lnTo>
                  <a:close/>
                </a:path>
              </a:pathLst>
            </a:custGeom>
            <a:grpFill/>
            <a:ln>
              <a:noFill/>
            </a:ln>
          </p:spPr>
          <p:txBody>
            <a:bodyPr vert="horz" wrap="square" lIns="91440" tIns="45720" rIns="91440" bIns="45720" numCol="1" anchor="t" anchorCtr="0" compatLnSpc="1"/>
            <a:lstStyle/>
            <a:p>
              <a:endParaRPr lang="zh-CN" altLang="en-US"/>
            </a:p>
          </p:txBody>
        </p:sp>
      </p:grpSp>
      <p:sp>
        <p:nvSpPr>
          <p:cNvPr id="33" name="矩形 32"/>
          <p:cNvSpPr/>
          <p:nvPr/>
        </p:nvSpPr>
        <p:spPr>
          <a:xfrm>
            <a:off x="568960" y="5660390"/>
            <a:ext cx="2176145" cy="368300"/>
          </a:xfrm>
          <a:prstGeom prst="rect">
            <a:avLst/>
          </a:prstGeom>
        </p:spPr>
        <p:txBody>
          <a:bodyPr wrap="none">
            <a:spAutoFit/>
          </a:bodyPr>
          <a:lstStyle/>
          <a:p>
            <a:pPr algn="l"/>
            <a:r>
              <a:rPr lang="zh-CN" altLang="en-US" dirty="0">
                <a:solidFill>
                  <a:schemeClr val="tx1">
                    <a:lumMod val="65000"/>
                    <a:lumOff val="35000"/>
                  </a:schemeClr>
                </a:solidFill>
              </a:rPr>
              <a:t>medium </a:t>
            </a:r>
            <a:r>
              <a:rPr lang="en-US" altLang="zh-CN" dirty="0">
                <a:solidFill>
                  <a:schemeClr val="tx1">
                    <a:lumMod val="65000"/>
                    <a:lumOff val="35000"/>
                  </a:schemeClr>
                </a:solidFill>
              </a:rPr>
              <a:t>engineer</a:t>
            </a:r>
            <a:r>
              <a:rPr lang="en-AU" altLang="zh-CN" dirty="0">
                <a:solidFill>
                  <a:schemeClr val="tx1">
                    <a:lumMod val="65000"/>
                    <a:lumOff val="35000"/>
                  </a:schemeClr>
                </a:solidFill>
              </a:rPr>
              <a:t>:</a:t>
            </a:r>
            <a:endParaRPr lang="zh-CN" altLang="en-US" dirty="0"/>
          </a:p>
        </p:txBody>
      </p:sp>
      <p:grpSp>
        <p:nvGrpSpPr>
          <p:cNvPr id="34" name="组合 33"/>
          <p:cNvGrpSpPr/>
          <p:nvPr/>
        </p:nvGrpSpPr>
        <p:grpSpPr>
          <a:xfrm rot="0">
            <a:off x="3490595" y="5660390"/>
            <a:ext cx="363855" cy="393065"/>
            <a:chOff x="2796278" y="4017170"/>
            <a:chExt cx="655156" cy="708009"/>
          </a:xfrm>
          <a:solidFill>
            <a:srgbClr val="C6D466"/>
          </a:solidFill>
        </p:grpSpPr>
        <p:sp>
          <p:nvSpPr>
            <p:cNvPr id="35" name="Freeform 5"/>
            <p:cNvSpPr/>
            <p:nvPr/>
          </p:nvSpPr>
          <p:spPr bwMode="auto">
            <a:xfrm>
              <a:off x="2796278" y="4107675"/>
              <a:ext cx="655156" cy="617504"/>
            </a:xfrm>
            <a:custGeom>
              <a:avLst/>
              <a:gdLst>
                <a:gd name="T0" fmla="*/ 163 w 164"/>
                <a:gd name="T1" fmla="*/ 131 h 156"/>
                <a:gd name="T2" fmla="*/ 144 w 164"/>
                <a:gd name="T3" fmla="*/ 119 h 156"/>
                <a:gd name="T4" fmla="*/ 118 w 164"/>
                <a:gd name="T5" fmla="*/ 108 h 156"/>
                <a:gd name="T6" fmla="*/ 111 w 164"/>
                <a:gd name="T7" fmla="*/ 106 h 156"/>
                <a:gd name="T8" fmla="*/ 104 w 164"/>
                <a:gd name="T9" fmla="*/ 94 h 156"/>
                <a:gd name="T10" fmla="*/ 100 w 164"/>
                <a:gd name="T11" fmla="*/ 94 h 156"/>
                <a:gd name="T12" fmla="*/ 104 w 164"/>
                <a:gd name="T13" fmla="*/ 85 h 156"/>
                <a:gd name="T14" fmla="*/ 106 w 164"/>
                <a:gd name="T15" fmla="*/ 74 h 156"/>
                <a:gd name="T16" fmla="*/ 111 w 164"/>
                <a:gd name="T17" fmla="*/ 70 h 156"/>
                <a:gd name="T18" fmla="*/ 114 w 164"/>
                <a:gd name="T19" fmla="*/ 63 h 156"/>
                <a:gd name="T20" fmla="*/ 113 w 164"/>
                <a:gd name="T21" fmla="*/ 51 h 156"/>
                <a:gd name="T22" fmla="*/ 111 w 164"/>
                <a:gd name="T23" fmla="*/ 46 h 156"/>
                <a:gd name="T24" fmla="*/ 112 w 164"/>
                <a:gd name="T25" fmla="*/ 30 h 156"/>
                <a:gd name="T26" fmla="*/ 111 w 164"/>
                <a:gd name="T27" fmla="*/ 19 h 156"/>
                <a:gd name="T28" fmla="*/ 106 w 164"/>
                <a:gd name="T29" fmla="*/ 12 h 156"/>
                <a:gd name="T30" fmla="*/ 101 w 164"/>
                <a:gd name="T31" fmla="*/ 11 h 156"/>
                <a:gd name="T32" fmla="*/ 98 w 164"/>
                <a:gd name="T33" fmla="*/ 8 h 156"/>
                <a:gd name="T34" fmla="*/ 63 w 164"/>
                <a:gd name="T35" fmla="*/ 9 h 156"/>
                <a:gd name="T36" fmla="*/ 50 w 164"/>
                <a:gd name="T37" fmla="*/ 46 h 156"/>
                <a:gd name="T38" fmla="*/ 49 w 164"/>
                <a:gd name="T39" fmla="*/ 53 h 156"/>
                <a:gd name="T40" fmla="*/ 53 w 164"/>
                <a:gd name="T41" fmla="*/ 72 h 156"/>
                <a:gd name="T42" fmla="*/ 57 w 164"/>
                <a:gd name="T43" fmla="*/ 73 h 156"/>
                <a:gd name="T44" fmla="*/ 58 w 164"/>
                <a:gd name="T45" fmla="*/ 86 h 156"/>
                <a:gd name="T46" fmla="*/ 63 w 164"/>
                <a:gd name="T47" fmla="*/ 94 h 156"/>
                <a:gd name="T48" fmla="*/ 59 w 164"/>
                <a:gd name="T49" fmla="*/ 94 h 156"/>
                <a:gd name="T50" fmla="*/ 52 w 164"/>
                <a:gd name="T51" fmla="*/ 106 h 156"/>
                <a:gd name="T52" fmla="*/ 45 w 164"/>
                <a:gd name="T53" fmla="*/ 108 h 156"/>
                <a:gd name="T54" fmla="*/ 19 w 164"/>
                <a:gd name="T55" fmla="*/ 119 h 156"/>
                <a:gd name="T56" fmla="*/ 0 w 164"/>
                <a:gd name="T57" fmla="*/ 131 h 156"/>
                <a:gd name="T58" fmla="*/ 0 w 164"/>
                <a:gd name="T59" fmla="*/ 156 h 156"/>
                <a:gd name="T60" fmla="*/ 72 w 164"/>
                <a:gd name="T61" fmla="*/ 156 h 156"/>
                <a:gd name="T62" fmla="*/ 77 w 164"/>
                <a:gd name="T63" fmla="*/ 120 h 156"/>
                <a:gd name="T64" fmla="*/ 73 w 164"/>
                <a:gd name="T65" fmla="*/ 111 h 156"/>
                <a:gd name="T66" fmla="*/ 83 w 164"/>
                <a:gd name="T67" fmla="*/ 106 h 156"/>
                <a:gd name="T68" fmla="*/ 91 w 164"/>
                <a:gd name="T69" fmla="*/ 111 h 156"/>
                <a:gd name="T70" fmla="*/ 87 w 164"/>
                <a:gd name="T71" fmla="*/ 120 h 156"/>
                <a:gd name="T72" fmla="*/ 95 w 164"/>
                <a:gd name="T73" fmla="*/ 156 h 156"/>
                <a:gd name="T74" fmla="*/ 164 w 164"/>
                <a:gd name="T75" fmla="*/ 156 h 156"/>
                <a:gd name="T76" fmla="*/ 163 w 164"/>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56">
                  <a:moveTo>
                    <a:pt x="163" y="131"/>
                  </a:moveTo>
                  <a:cubicBezTo>
                    <a:pt x="161" y="123"/>
                    <a:pt x="152" y="122"/>
                    <a:pt x="144" y="119"/>
                  </a:cubicBezTo>
                  <a:cubicBezTo>
                    <a:pt x="136" y="115"/>
                    <a:pt x="127" y="111"/>
                    <a:pt x="118" y="108"/>
                  </a:cubicBezTo>
                  <a:cubicBezTo>
                    <a:pt x="116" y="107"/>
                    <a:pt x="114" y="107"/>
                    <a:pt x="111" y="106"/>
                  </a:cubicBezTo>
                  <a:cubicBezTo>
                    <a:pt x="109" y="104"/>
                    <a:pt x="106" y="98"/>
                    <a:pt x="104" y="94"/>
                  </a:cubicBezTo>
                  <a:cubicBezTo>
                    <a:pt x="103" y="94"/>
                    <a:pt x="101" y="94"/>
                    <a:pt x="100" y="94"/>
                  </a:cubicBezTo>
                  <a:cubicBezTo>
                    <a:pt x="100" y="89"/>
                    <a:pt x="103" y="89"/>
                    <a:pt x="104" y="85"/>
                  </a:cubicBezTo>
                  <a:cubicBezTo>
                    <a:pt x="105" y="81"/>
                    <a:pt x="104" y="77"/>
                    <a:pt x="106" y="74"/>
                  </a:cubicBezTo>
                  <a:cubicBezTo>
                    <a:pt x="107" y="72"/>
                    <a:pt x="110" y="72"/>
                    <a:pt x="111" y="70"/>
                  </a:cubicBezTo>
                  <a:cubicBezTo>
                    <a:pt x="112" y="68"/>
                    <a:pt x="113" y="65"/>
                    <a:pt x="114" y="63"/>
                  </a:cubicBezTo>
                  <a:cubicBezTo>
                    <a:pt x="114" y="60"/>
                    <a:pt x="115" y="55"/>
                    <a:pt x="113" y="51"/>
                  </a:cubicBezTo>
                  <a:cubicBezTo>
                    <a:pt x="112" y="49"/>
                    <a:pt x="111" y="49"/>
                    <a:pt x="111" y="46"/>
                  </a:cubicBezTo>
                  <a:cubicBezTo>
                    <a:pt x="111" y="43"/>
                    <a:pt x="112" y="33"/>
                    <a:pt x="112" y="30"/>
                  </a:cubicBezTo>
                  <a:cubicBezTo>
                    <a:pt x="112" y="25"/>
                    <a:pt x="112" y="24"/>
                    <a:pt x="111" y="19"/>
                  </a:cubicBezTo>
                  <a:cubicBezTo>
                    <a:pt x="111" y="19"/>
                    <a:pt x="109" y="14"/>
                    <a:pt x="106" y="12"/>
                  </a:cubicBezTo>
                  <a:cubicBezTo>
                    <a:pt x="101" y="11"/>
                    <a:pt x="101" y="11"/>
                    <a:pt x="101" y="11"/>
                  </a:cubicBezTo>
                  <a:cubicBezTo>
                    <a:pt x="98" y="8"/>
                    <a:pt x="98" y="8"/>
                    <a:pt x="98" y="8"/>
                  </a:cubicBezTo>
                  <a:cubicBezTo>
                    <a:pt x="85" y="0"/>
                    <a:pt x="71" y="6"/>
                    <a:pt x="63" y="9"/>
                  </a:cubicBezTo>
                  <a:cubicBezTo>
                    <a:pt x="53" y="12"/>
                    <a:pt x="46" y="23"/>
                    <a:pt x="50" y="46"/>
                  </a:cubicBezTo>
                  <a:cubicBezTo>
                    <a:pt x="51" y="49"/>
                    <a:pt x="48" y="51"/>
                    <a:pt x="49" y="53"/>
                  </a:cubicBezTo>
                  <a:cubicBezTo>
                    <a:pt x="49" y="58"/>
                    <a:pt x="49" y="69"/>
                    <a:pt x="53" y="72"/>
                  </a:cubicBezTo>
                  <a:cubicBezTo>
                    <a:pt x="54" y="72"/>
                    <a:pt x="57" y="73"/>
                    <a:pt x="57" y="73"/>
                  </a:cubicBezTo>
                  <a:cubicBezTo>
                    <a:pt x="57" y="77"/>
                    <a:pt x="58" y="82"/>
                    <a:pt x="58" y="86"/>
                  </a:cubicBezTo>
                  <a:cubicBezTo>
                    <a:pt x="59" y="89"/>
                    <a:pt x="62" y="89"/>
                    <a:pt x="63" y="94"/>
                  </a:cubicBezTo>
                  <a:cubicBezTo>
                    <a:pt x="59" y="94"/>
                    <a:pt x="59" y="94"/>
                    <a:pt x="59" y="94"/>
                  </a:cubicBezTo>
                  <a:cubicBezTo>
                    <a:pt x="58" y="98"/>
                    <a:pt x="55" y="104"/>
                    <a:pt x="52" y="106"/>
                  </a:cubicBezTo>
                  <a:cubicBezTo>
                    <a:pt x="50" y="107"/>
                    <a:pt x="48" y="107"/>
                    <a:pt x="45" y="108"/>
                  </a:cubicBezTo>
                  <a:cubicBezTo>
                    <a:pt x="37" y="111"/>
                    <a:pt x="28" y="115"/>
                    <a:pt x="19" y="119"/>
                  </a:cubicBezTo>
                  <a:cubicBezTo>
                    <a:pt x="12" y="122"/>
                    <a:pt x="3" y="123"/>
                    <a:pt x="0" y="131"/>
                  </a:cubicBezTo>
                  <a:cubicBezTo>
                    <a:pt x="0" y="136"/>
                    <a:pt x="0" y="149"/>
                    <a:pt x="0" y="156"/>
                  </a:cubicBezTo>
                  <a:cubicBezTo>
                    <a:pt x="72" y="156"/>
                    <a:pt x="72" y="156"/>
                    <a:pt x="72" y="156"/>
                  </a:cubicBezTo>
                  <a:cubicBezTo>
                    <a:pt x="77" y="120"/>
                    <a:pt x="77" y="120"/>
                    <a:pt x="77" y="120"/>
                  </a:cubicBezTo>
                  <a:cubicBezTo>
                    <a:pt x="73" y="111"/>
                    <a:pt x="73" y="111"/>
                    <a:pt x="73" y="111"/>
                  </a:cubicBezTo>
                  <a:cubicBezTo>
                    <a:pt x="83" y="106"/>
                    <a:pt x="83" y="106"/>
                    <a:pt x="83" y="106"/>
                  </a:cubicBezTo>
                  <a:cubicBezTo>
                    <a:pt x="91" y="111"/>
                    <a:pt x="91" y="111"/>
                    <a:pt x="91" y="111"/>
                  </a:cubicBezTo>
                  <a:cubicBezTo>
                    <a:pt x="87" y="120"/>
                    <a:pt x="87" y="120"/>
                    <a:pt x="87" y="120"/>
                  </a:cubicBezTo>
                  <a:cubicBezTo>
                    <a:pt x="95" y="156"/>
                    <a:pt x="95" y="156"/>
                    <a:pt x="95" y="156"/>
                  </a:cubicBezTo>
                  <a:cubicBezTo>
                    <a:pt x="164" y="156"/>
                    <a:pt x="164" y="156"/>
                    <a:pt x="164" y="156"/>
                  </a:cubicBezTo>
                  <a:cubicBezTo>
                    <a:pt x="164" y="149"/>
                    <a:pt x="163" y="136"/>
                    <a:pt x="163" y="13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36" name="Freeform 13"/>
            <p:cNvSpPr/>
            <p:nvPr/>
          </p:nvSpPr>
          <p:spPr bwMode="auto">
            <a:xfrm>
              <a:off x="2886347" y="4017170"/>
              <a:ext cx="473852" cy="290763"/>
            </a:xfrm>
            <a:custGeom>
              <a:avLst/>
              <a:gdLst>
                <a:gd name="T0" fmla="*/ 724 w 724"/>
                <a:gd name="T1" fmla="*/ 444 h 444"/>
                <a:gd name="T2" fmla="*/ 706 w 724"/>
                <a:gd name="T3" fmla="*/ 324 h 444"/>
                <a:gd name="T4" fmla="*/ 709 w 724"/>
                <a:gd name="T5" fmla="*/ 316 h 444"/>
                <a:gd name="T6" fmla="*/ 702 w 724"/>
                <a:gd name="T7" fmla="*/ 306 h 444"/>
                <a:gd name="T8" fmla="*/ 702 w 724"/>
                <a:gd name="T9" fmla="*/ 178 h 444"/>
                <a:gd name="T10" fmla="*/ 709 w 724"/>
                <a:gd name="T11" fmla="*/ 174 h 444"/>
                <a:gd name="T12" fmla="*/ 354 w 724"/>
                <a:gd name="T13" fmla="*/ 0 h 444"/>
                <a:gd name="T14" fmla="*/ 0 w 724"/>
                <a:gd name="T15" fmla="*/ 174 h 444"/>
                <a:gd name="T16" fmla="*/ 158 w 724"/>
                <a:gd name="T17" fmla="*/ 250 h 444"/>
                <a:gd name="T18" fmla="*/ 158 w 724"/>
                <a:gd name="T19" fmla="*/ 422 h 444"/>
                <a:gd name="T20" fmla="*/ 354 w 724"/>
                <a:gd name="T21" fmla="*/ 390 h 444"/>
                <a:gd name="T22" fmla="*/ 550 w 724"/>
                <a:gd name="T23" fmla="*/ 422 h 444"/>
                <a:gd name="T24" fmla="*/ 550 w 724"/>
                <a:gd name="T25" fmla="*/ 250 h 444"/>
                <a:gd name="T26" fmla="*/ 694 w 724"/>
                <a:gd name="T27" fmla="*/ 182 h 444"/>
                <a:gd name="T28" fmla="*/ 694 w 724"/>
                <a:gd name="T29" fmla="*/ 306 h 444"/>
                <a:gd name="T30" fmla="*/ 686 w 724"/>
                <a:gd name="T31" fmla="*/ 316 h 444"/>
                <a:gd name="T32" fmla="*/ 690 w 724"/>
                <a:gd name="T33" fmla="*/ 324 h 444"/>
                <a:gd name="T34" fmla="*/ 671 w 724"/>
                <a:gd name="T35" fmla="*/ 444 h 444"/>
                <a:gd name="T36" fmla="*/ 724 w 724"/>
                <a:gd name="T37"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4" h="444">
                  <a:moveTo>
                    <a:pt x="724" y="444"/>
                  </a:moveTo>
                  <a:cubicBezTo>
                    <a:pt x="706" y="324"/>
                    <a:pt x="706" y="324"/>
                    <a:pt x="706" y="324"/>
                  </a:cubicBezTo>
                  <a:cubicBezTo>
                    <a:pt x="707" y="322"/>
                    <a:pt x="709" y="319"/>
                    <a:pt x="709" y="316"/>
                  </a:cubicBezTo>
                  <a:cubicBezTo>
                    <a:pt x="709" y="312"/>
                    <a:pt x="706" y="308"/>
                    <a:pt x="702" y="306"/>
                  </a:cubicBezTo>
                  <a:cubicBezTo>
                    <a:pt x="702" y="178"/>
                    <a:pt x="702" y="178"/>
                    <a:pt x="702" y="178"/>
                  </a:cubicBezTo>
                  <a:cubicBezTo>
                    <a:pt x="709" y="174"/>
                    <a:pt x="709" y="174"/>
                    <a:pt x="709" y="174"/>
                  </a:cubicBezTo>
                  <a:cubicBezTo>
                    <a:pt x="354" y="0"/>
                    <a:pt x="354" y="0"/>
                    <a:pt x="354" y="0"/>
                  </a:cubicBezTo>
                  <a:cubicBezTo>
                    <a:pt x="0" y="174"/>
                    <a:pt x="0" y="174"/>
                    <a:pt x="0" y="174"/>
                  </a:cubicBezTo>
                  <a:cubicBezTo>
                    <a:pt x="158" y="250"/>
                    <a:pt x="158" y="250"/>
                    <a:pt x="158" y="250"/>
                  </a:cubicBezTo>
                  <a:cubicBezTo>
                    <a:pt x="158" y="422"/>
                    <a:pt x="158" y="422"/>
                    <a:pt x="158" y="422"/>
                  </a:cubicBezTo>
                  <a:cubicBezTo>
                    <a:pt x="158" y="422"/>
                    <a:pt x="241" y="390"/>
                    <a:pt x="354" y="390"/>
                  </a:cubicBezTo>
                  <a:cubicBezTo>
                    <a:pt x="468" y="390"/>
                    <a:pt x="550" y="422"/>
                    <a:pt x="550" y="422"/>
                  </a:cubicBezTo>
                  <a:cubicBezTo>
                    <a:pt x="550" y="250"/>
                    <a:pt x="550" y="250"/>
                    <a:pt x="550" y="250"/>
                  </a:cubicBezTo>
                  <a:cubicBezTo>
                    <a:pt x="694" y="182"/>
                    <a:pt x="694" y="182"/>
                    <a:pt x="694" y="182"/>
                  </a:cubicBezTo>
                  <a:cubicBezTo>
                    <a:pt x="694" y="306"/>
                    <a:pt x="694" y="306"/>
                    <a:pt x="694" y="306"/>
                  </a:cubicBezTo>
                  <a:cubicBezTo>
                    <a:pt x="689" y="308"/>
                    <a:pt x="686" y="312"/>
                    <a:pt x="686" y="316"/>
                  </a:cubicBezTo>
                  <a:cubicBezTo>
                    <a:pt x="686" y="319"/>
                    <a:pt x="688" y="322"/>
                    <a:pt x="690" y="324"/>
                  </a:cubicBezTo>
                  <a:cubicBezTo>
                    <a:pt x="671" y="444"/>
                    <a:pt x="671" y="444"/>
                    <a:pt x="671" y="444"/>
                  </a:cubicBezTo>
                  <a:lnTo>
                    <a:pt x="724" y="444"/>
                  </a:lnTo>
                  <a:close/>
                </a:path>
              </a:pathLst>
            </a:custGeom>
            <a:grpFill/>
            <a:ln>
              <a:noFill/>
            </a:ln>
          </p:spPr>
          <p:txBody>
            <a:bodyPr vert="horz" wrap="square" lIns="91440" tIns="45720" rIns="91440" bIns="45720" numCol="1" anchor="t" anchorCtr="0" compatLnSpc="1"/>
            <a:lstStyle/>
            <a:p>
              <a:endParaRPr lang="zh-CN" altLang="en-US"/>
            </a:p>
          </p:txBody>
        </p:sp>
      </p:grpSp>
      <p:grpSp>
        <p:nvGrpSpPr>
          <p:cNvPr id="37" name="组合 36"/>
          <p:cNvGrpSpPr/>
          <p:nvPr/>
        </p:nvGrpSpPr>
        <p:grpSpPr>
          <a:xfrm rot="0">
            <a:off x="3961130" y="5120005"/>
            <a:ext cx="363855" cy="393065"/>
            <a:chOff x="2796278" y="4017170"/>
            <a:chExt cx="655156" cy="708009"/>
          </a:xfrm>
          <a:solidFill>
            <a:srgbClr val="EE9D41"/>
          </a:solidFill>
        </p:grpSpPr>
        <p:sp>
          <p:nvSpPr>
            <p:cNvPr id="38" name="Freeform 5"/>
            <p:cNvSpPr/>
            <p:nvPr/>
          </p:nvSpPr>
          <p:spPr bwMode="auto">
            <a:xfrm>
              <a:off x="2796278" y="4107675"/>
              <a:ext cx="655156" cy="617504"/>
            </a:xfrm>
            <a:custGeom>
              <a:avLst/>
              <a:gdLst>
                <a:gd name="T0" fmla="*/ 163 w 164"/>
                <a:gd name="T1" fmla="*/ 131 h 156"/>
                <a:gd name="T2" fmla="*/ 144 w 164"/>
                <a:gd name="T3" fmla="*/ 119 h 156"/>
                <a:gd name="T4" fmla="*/ 118 w 164"/>
                <a:gd name="T5" fmla="*/ 108 h 156"/>
                <a:gd name="T6" fmla="*/ 111 w 164"/>
                <a:gd name="T7" fmla="*/ 106 h 156"/>
                <a:gd name="T8" fmla="*/ 104 w 164"/>
                <a:gd name="T9" fmla="*/ 94 h 156"/>
                <a:gd name="T10" fmla="*/ 100 w 164"/>
                <a:gd name="T11" fmla="*/ 94 h 156"/>
                <a:gd name="T12" fmla="*/ 104 w 164"/>
                <a:gd name="T13" fmla="*/ 85 h 156"/>
                <a:gd name="T14" fmla="*/ 106 w 164"/>
                <a:gd name="T15" fmla="*/ 74 h 156"/>
                <a:gd name="T16" fmla="*/ 111 w 164"/>
                <a:gd name="T17" fmla="*/ 70 h 156"/>
                <a:gd name="T18" fmla="*/ 114 w 164"/>
                <a:gd name="T19" fmla="*/ 63 h 156"/>
                <a:gd name="T20" fmla="*/ 113 w 164"/>
                <a:gd name="T21" fmla="*/ 51 h 156"/>
                <a:gd name="T22" fmla="*/ 111 w 164"/>
                <a:gd name="T23" fmla="*/ 46 h 156"/>
                <a:gd name="T24" fmla="*/ 112 w 164"/>
                <a:gd name="T25" fmla="*/ 30 h 156"/>
                <a:gd name="T26" fmla="*/ 111 w 164"/>
                <a:gd name="T27" fmla="*/ 19 h 156"/>
                <a:gd name="T28" fmla="*/ 106 w 164"/>
                <a:gd name="T29" fmla="*/ 12 h 156"/>
                <a:gd name="T30" fmla="*/ 101 w 164"/>
                <a:gd name="T31" fmla="*/ 11 h 156"/>
                <a:gd name="T32" fmla="*/ 98 w 164"/>
                <a:gd name="T33" fmla="*/ 8 h 156"/>
                <a:gd name="T34" fmla="*/ 63 w 164"/>
                <a:gd name="T35" fmla="*/ 9 h 156"/>
                <a:gd name="T36" fmla="*/ 50 w 164"/>
                <a:gd name="T37" fmla="*/ 46 h 156"/>
                <a:gd name="T38" fmla="*/ 49 w 164"/>
                <a:gd name="T39" fmla="*/ 53 h 156"/>
                <a:gd name="T40" fmla="*/ 53 w 164"/>
                <a:gd name="T41" fmla="*/ 72 h 156"/>
                <a:gd name="T42" fmla="*/ 57 w 164"/>
                <a:gd name="T43" fmla="*/ 73 h 156"/>
                <a:gd name="T44" fmla="*/ 58 w 164"/>
                <a:gd name="T45" fmla="*/ 86 h 156"/>
                <a:gd name="T46" fmla="*/ 63 w 164"/>
                <a:gd name="T47" fmla="*/ 94 h 156"/>
                <a:gd name="T48" fmla="*/ 59 w 164"/>
                <a:gd name="T49" fmla="*/ 94 h 156"/>
                <a:gd name="T50" fmla="*/ 52 w 164"/>
                <a:gd name="T51" fmla="*/ 106 h 156"/>
                <a:gd name="T52" fmla="*/ 45 w 164"/>
                <a:gd name="T53" fmla="*/ 108 h 156"/>
                <a:gd name="T54" fmla="*/ 19 w 164"/>
                <a:gd name="T55" fmla="*/ 119 h 156"/>
                <a:gd name="T56" fmla="*/ 0 w 164"/>
                <a:gd name="T57" fmla="*/ 131 h 156"/>
                <a:gd name="T58" fmla="*/ 0 w 164"/>
                <a:gd name="T59" fmla="*/ 156 h 156"/>
                <a:gd name="T60" fmla="*/ 72 w 164"/>
                <a:gd name="T61" fmla="*/ 156 h 156"/>
                <a:gd name="T62" fmla="*/ 77 w 164"/>
                <a:gd name="T63" fmla="*/ 120 h 156"/>
                <a:gd name="T64" fmla="*/ 73 w 164"/>
                <a:gd name="T65" fmla="*/ 111 h 156"/>
                <a:gd name="T66" fmla="*/ 83 w 164"/>
                <a:gd name="T67" fmla="*/ 106 h 156"/>
                <a:gd name="T68" fmla="*/ 91 w 164"/>
                <a:gd name="T69" fmla="*/ 111 h 156"/>
                <a:gd name="T70" fmla="*/ 87 w 164"/>
                <a:gd name="T71" fmla="*/ 120 h 156"/>
                <a:gd name="T72" fmla="*/ 95 w 164"/>
                <a:gd name="T73" fmla="*/ 156 h 156"/>
                <a:gd name="T74" fmla="*/ 164 w 164"/>
                <a:gd name="T75" fmla="*/ 156 h 156"/>
                <a:gd name="T76" fmla="*/ 163 w 164"/>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56">
                  <a:moveTo>
                    <a:pt x="163" y="131"/>
                  </a:moveTo>
                  <a:cubicBezTo>
                    <a:pt x="161" y="123"/>
                    <a:pt x="152" y="122"/>
                    <a:pt x="144" y="119"/>
                  </a:cubicBezTo>
                  <a:cubicBezTo>
                    <a:pt x="136" y="115"/>
                    <a:pt x="127" y="111"/>
                    <a:pt x="118" y="108"/>
                  </a:cubicBezTo>
                  <a:cubicBezTo>
                    <a:pt x="116" y="107"/>
                    <a:pt x="114" y="107"/>
                    <a:pt x="111" y="106"/>
                  </a:cubicBezTo>
                  <a:cubicBezTo>
                    <a:pt x="109" y="104"/>
                    <a:pt x="106" y="98"/>
                    <a:pt x="104" y="94"/>
                  </a:cubicBezTo>
                  <a:cubicBezTo>
                    <a:pt x="103" y="94"/>
                    <a:pt x="101" y="94"/>
                    <a:pt x="100" y="94"/>
                  </a:cubicBezTo>
                  <a:cubicBezTo>
                    <a:pt x="100" y="89"/>
                    <a:pt x="103" y="89"/>
                    <a:pt x="104" y="85"/>
                  </a:cubicBezTo>
                  <a:cubicBezTo>
                    <a:pt x="105" y="81"/>
                    <a:pt x="104" y="77"/>
                    <a:pt x="106" y="74"/>
                  </a:cubicBezTo>
                  <a:cubicBezTo>
                    <a:pt x="107" y="72"/>
                    <a:pt x="110" y="72"/>
                    <a:pt x="111" y="70"/>
                  </a:cubicBezTo>
                  <a:cubicBezTo>
                    <a:pt x="112" y="68"/>
                    <a:pt x="113" y="65"/>
                    <a:pt x="114" y="63"/>
                  </a:cubicBezTo>
                  <a:cubicBezTo>
                    <a:pt x="114" y="60"/>
                    <a:pt x="115" y="55"/>
                    <a:pt x="113" y="51"/>
                  </a:cubicBezTo>
                  <a:cubicBezTo>
                    <a:pt x="112" y="49"/>
                    <a:pt x="111" y="49"/>
                    <a:pt x="111" y="46"/>
                  </a:cubicBezTo>
                  <a:cubicBezTo>
                    <a:pt x="111" y="43"/>
                    <a:pt x="112" y="33"/>
                    <a:pt x="112" y="30"/>
                  </a:cubicBezTo>
                  <a:cubicBezTo>
                    <a:pt x="112" y="25"/>
                    <a:pt x="112" y="24"/>
                    <a:pt x="111" y="19"/>
                  </a:cubicBezTo>
                  <a:cubicBezTo>
                    <a:pt x="111" y="19"/>
                    <a:pt x="109" y="14"/>
                    <a:pt x="106" y="12"/>
                  </a:cubicBezTo>
                  <a:cubicBezTo>
                    <a:pt x="101" y="11"/>
                    <a:pt x="101" y="11"/>
                    <a:pt x="101" y="11"/>
                  </a:cubicBezTo>
                  <a:cubicBezTo>
                    <a:pt x="98" y="8"/>
                    <a:pt x="98" y="8"/>
                    <a:pt x="98" y="8"/>
                  </a:cubicBezTo>
                  <a:cubicBezTo>
                    <a:pt x="85" y="0"/>
                    <a:pt x="71" y="6"/>
                    <a:pt x="63" y="9"/>
                  </a:cubicBezTo>
                  <a:cubicBezTo>
                    <a:pt x="53" y="12"/>
                    <a:pt x="46" y="23"/>
                    <a:pt x="50" y="46"/>
                  </a:cubicBezTo>
                  <a:cubicBezTo>
                    <a:pt x="51" y="49"/>
                    <a:pt x="48" y="51"/>
                    <a:pt x="49" y="53"/>
                  </a:cubicBezTo>
                  <a:cubicBezTo>
                    <a:pt x="49" y="58"/>
                    <a:pt x="49" y="69"/>
                    <a:pt x="53" y="72"/>
                  </a:cubicBezTo>
                  <a:cubicBezTo>
                    <a:pt x="54" y="72"/>
                    <a:pt x="57" y="73"/>
                    <a:pt x="57" y="73"/>
                  </a:cubicBezTo>
                  <a:cubicBezTo>
                    <a:pt x="57" y="77"/>
                    <a:pt x="58" y="82"/>
                    <a:pt x="58" y="86"/>
                  </a:cubicBezTo>
                  <a:cubicBezTo>
                    <a:pt x="59" y="89"/>
                    <a:pt x="62" y="89"/>
                    <a:pt x="63" y="94"/>
                  </a:cubicBezTo>
                  <a:cubicBezTo>
                    <a:pt x="59" y="94"/>
                    <a:pt x="59" y="94"/>
                    <a:pt x="59" y="94"/>
                  </a:cubicBezTo>
                  <a:cubicBezTo>
                    <a:pt x="58" y="98"/>
                    <a:pt x="55" y="104"/>
                    <a:pt x="52" y="106"/>
                  </a:cubicBezTo>
                  <a:cubicBezTo>
                    <a:pt x="50" y="107"/>
                    <a:pt x="48" y="107"/>
                    <a:pt x="45" y="108"/>
                  </a:cubicBezTo>
                  <a:cubicBezTo>
                    <a:pt x="37" y="111"/>
                    <a:pt x="28" y="115"/>
                    <a:pt x="19" y="119"/>
                  </a:cubicBezTo>
                  <a:cubicBezTo>
                    <a:pt x="12" y="122"/>
                    <a:pt x="3" y="123"/>
                    <a:pt x="0" y="131"/>
                  </a:cubicBezTo>
                  <a:cubicBezTo>
                    <a:pt x="0" y="136"/>
                    <a:pt x="0" y="149"/>
                    <a:pt x="0" y="156"/>
                  </a:cubicBezTo>
                  <a:cubicBezTo>
                    <a:pt x="72" y="156"/>
                    <a:pt x="72" y="156"/>
                    <a:pt x="72" y="156"/>
                  </a:cubicBezTo>
                  <a:cubicBezTo>
                    <a:pt x="77" y="120"/>
                    <a:pt x="77" y="120"/>
                    <a:pt x="77" y="120"/>
                  </a:cubicBezTo>
                  <a:cubicBezTo>
                    <a:pt x="73" y="111"/>
                    <a:pt x="73" y="111"/>
                    <a:pt x="73" y="111"/>
                  </a:cubicBezTo>
                  <a:cubicBezTo>
                    <a:pt x="83" y="106"/>
                    <a:pt x="83" y="106"/>
                    <a:pt x="83" y="106"/>
                  </a:cubicBezTo>
                  <a:cubicBezTo>
                    <a:pt x="91" y="111"/>
                    <a:pt x="91" y="111"/>
                    <a:pt x="91" y="111"/>
                  </a:cubicBezTo>
                  <a:cubicBezTo>
                    <a:pt x="87" y="120"/>
                    <a:pt x="87" y="120"/>
                    <a:pt x="87" y="120"/>
                  </a:cubicBezTo>
                  <a:cubicBezTo>
                    <a:pt x="95" y="156"/>
                    <a:pt x="95" y="156"/>
                    <a:pt x="95" y="156"/>
                  </a:cubicBezTo>
                  <a:cubicBezTo>
                    <a:pt x="164" y="156"/>
                    <a:pt x="164" y="156"/>
                    <a:pt x="164" y="156"/>
                  </a:cubicBezTo>
                  <a:cubicBezTo>
                    <a:pt x="164" y="149"/>
                    <a:pt x="163" y="136"/>
                    <a:pt x="163" y="13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39" name="Freeform 13"/>
            <p:cNvSpPr/>
            <p:nvPr/>
          </p:nvSpPr>
          <p:spPr bwMode="auto">
            <a:xfrm>
              <a:off x="2886347" y="4017170"/>
              <a:ext cx="473852" cy="290763"/>
            </a:xfrm>
            <a:custGeom>
              <a:avLst/>
              <a:gdLst>
                <a:gd name="T0" fmla="*/ 724 w 724"/>
                <a:gd name="T1" fmla="*/ 444 h 444"/>
                <a:gd name="T2" fmla="*/ 706 w 724"/>
                <a:gd name="T3" fmla="*/ 324 h 444"/>
                <a:gd name="T4" fmla="*/ 709 w 724"/>
                <a:gd name="T5" fmla="*/ 316 h 444"/>
                <a:gd name="T6" fmla="*/ 702 w 724"/>
                <a:gd name="T7" fmla="*/ 306 h 444"/>
                <a:gd name="T8" fmla="*/ 702 w 724"/>
                <a:gd name="T9" fmla="*/ 178 h 444"/>
                <a:gd name="T10" fmla="*/ 709 w 724"/>
                <a:gd name="T11" fmla="*/ 174 h 444"/>
                <a:gd name="T12" fmla="*/ 354 w 724"/>
                <a:gd name="T13" fmla="*/ 0 h 444"/>
                <a:gd name="T14" fmla="*/ 0 w 724"/>
                <a:gd name="T15" fmla="*/ 174 h 444"/>
                <a:gd name="T16" fmla="*/ 158 w 724"/>
                <a:gd name="T17" fmla="*/ 250 h 444"/>
                <a:gd name="T18" fmla="*/ 158 w 724"/>
                <a:gd name="T19" fmla="*/ 422 h 444"/>
                <a:gd name="T20" fmla="*/ 354 w 724"/>
                <a:gd name="T21" fmla="*/ 390 h 444"/>
                <a:gd name="T22" fmla="*/ 550 w 724"/>
                <a:gd name="T23" fmla="*/ 422 h 444"/>
                <a:gd name="T24" fmla="*/ 550 w 724"/>
                <a:gd name="T25" fmla="*/ 250 h 444"/>
                <a:gd name="T26" fmla="*/ 694 w 724"/>
                <a:gd name="T27" fmla="*/ 182 h 444"/>
                <a:gd name="T28" fmla="*/ 694 w 724"/>
                <a:gd name="T29" fmla="*/ 306 h 444"/>
                <a:gd name="T30" fmla="*/ 686 w 724"/>
                <a:gd name="T31" fmla="*/ 316 h 444"/>
                <a:gd name="T32" fmla="*/ 690 w 724"/>
                <a:gd name="T33" fmla="*/ 324 h 444"/>
                <a:gd name="T34" fmla="*/ 671 w 724"/>
                <a:gd name="T35" fmla="*/ 444 h 444"/>
                <a:gd name="T36" fmla="*/ 724 w 724"/>
                <a:gd name="T37"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4" h="444">
                  <a:moveTo>
                    <a:pt x="724" y="444"/>
                  </a:moveTo>
                  <a:cubicBezTo>
                    <a:pt x="706" y="324"/>
                    <a:pt x="706" y="324"/>
                    <a:pt x="706" y="324"/>
                  </a:cubicBezTo>
                  <a:cubicBezTo>
                    <a:pt x="707" y="322"/>
                    <a:pt x="709" y="319"/>
                    <a:pt x="709" y="316"/>
                  </a:cubicBezTo>
                  <a:cubicBezTo>
                    <a:pt x="709" y="312"/>
                    <a:pt x="706" y="308"/>
                    <a:pt x="702" y="306"/>
                  </a:cubicBezTo>
                  <a:cubicBezTo>
                    <a:pt x="702" y="178"/>
                    <a:pt x="702" y="178"/>
                    <a:pt x="702" y="178"/>
                  </a:cubicBezTo>
                  <a:cubicBezTo>
                    <a:pt x="709" y="174"/>
                    <a:pt x="709" y="174"/>
                    <a:pt x="709" y="174"/>
                  </a:cubicBezTo>
                  <a:cubicBezTo>
                    <a:pt x="354" y="0"/>
                    <a:pt x="354" y="0"/>
                    <a:pt x="354" y="0"/>
                  </a:cubicBezTo>
                  <a:cubicBezTo>
                    <a:pt x="0" y="174"/>
                    <a:pt x="0" y="174"/>
                    <a:pt x="0" y="174"/>
                  </a:cubicBezTo>
                  <a:cubicBezTo>
                    <a:pt x="158" y="250"/>
                    <a:pt x="158" y="250"/>
                    <a:pt x="158" y="250"/>
                  </a:cubicBezTo>
                  <a:cubicBezTo>
                    <a:pt x="158" y="422"/>
                    <a:pt x="158" y="422"/>
                    <a:pt x="158" y="422"/>
                  </a:cubicBezTo>
                  <a:cubicBezTo>
                    <a:pt x="158" y="422"/>
                    <a:pt x="241" y="390"/>
                    <a:pt x="354" y="390"/>
                  </a:cubicBezTo>
                  <a:cubicBezTo>
                    <a:pt x="468" y="390"/>
                    <a:pt x="550" y="422"/>
                    <a:pt x="550" y="422"/>
                  </a:cubicBezTo>
                  <a:cubicBezTo>
                    <a:pt x="550" y="250"/>
                    <a:pt x="550" y="250"/>
                    <a:pt x="550" y="250"/>
                  </a:cubicBezTo>
                  <a:cubicBezTo>
                    <a:pt x="694" y="182"/>
                    <a:pt x="694" y="182"/>
                    <a:pt x="694" y="182"/>
                  </a:cubicBezTo>
                  <a:cubicBezTo>
                    <a:pt x="694" y="306"/>
                    <a:pt x="694" y="306"/>
                    <a:pt x="694" y="306"/>
                  </a:cubicBezTo>
                  <a:cubicBezTo>
                    <a:pt x="689" y="308"/>
                    <a:pt x="686" y="312"/>
                    <a:pt x="686" y="316"/>
                  </a:cubicBezTo>
                  <a:cubicBezTo>
                    <a:pt x="686" y="319"/>
                    <a:pt x="688" y="322"/>
                    <a:pt x="690" y="324"/>
                  </a:cubicBezTo>
                  <a:cubicBezTo>
                    <a:pt x="671" y="444"/>
                    <a:pt x="671" y="444"/>
                    <a:pt x="671" y="444"/>
                  </a:cubicBezTo>
                  <a:lnTo>
                    <a:pt x="724" y="444"/>
                  </a:lnTo>
                  <a:close/>
                </a:path>
              </a:pathLst>
            </a:custGeom>
            <a:grpFill/>
            <a:ln>
              <a:noFill/>
            </a:ln>
          </p:spPr>
          <p:txBody>
            <a:bodyPr vert="horz" wrap="square" lIns="91440" tIns="45720" rIns="91440" bIns="45720" numCol="1" anchor="t" anchorCtr="0" compatLnSpc="1"/>
            <a:lstStyle/>
            <a:p>
              <a:endParaRPr lang="zh-CN" altLang="en-US"/>
            </a:p>
          </p:txBody>
        </p:sp>
      </p:grpSp>
      <p:sp>
        <p:nvSpPr>
          <p:cNvPr id="40" name="矩形 39"/>
          <p:cNvSpPr/>
          <p:nvPr/>
        </p:nvSpPr>
        <p:spPr>
          <a:xfrm>
            <a:off x="568960" y="3629025"/>
            <a:ext cx="5463540" cy="706755"/>
          </a:xfrm>
          <a:prstGeom prst="rect">
            <a:avLst/>
          </a:prstGeom>
        </p:spPr>
        <p:txBody>
          <a:bodyPr wrap="none">
            <a:spAutoFit/>
          </a:bodyPr>
          <a:lstStyle/>
          <a:p>
            <a:pPr algn="l"/>
            <a:r>
              <a:rPr lang="en-US" altLang="zh-CN" sz="2000" dirty="0">
                <a:solidFill>
                  <a:schemeClr val="tx1">
                    <a:lumMod val="65000"/>
                    <a:lumOff val="35000"/>
                  </a:schemeClr>
                </a:solidFill>
              </a:rPr>
              <a:t>R&amp;D staff structure</a:t>
            </a:r>
            <a:r>
              <a:rPr lang="zh-CN" altLang="en-US" sz="2000" dirty="0">
                <a:solidFill>
                  <a:schemeClr val="tx1">
                    <a:lumMod val="65000"/>
                    <a:lumOff val="35000"/>
                  </a:schemeClr>
                </a:solidFill>
              </a:rPr>
              <a:t>：</a:t>
            </a:r>
            <a:r>
              <a:rPr lang="en-US" altLang="zh-CN" sz="2000" dirty="0">
                <a:solidFill>
                  <a:schemeClr val="tx1">
                    <a:lumMod val="65000"/>
                    <a:lumOff val="35000"/>
                  </a:schemeClr>
                </a:solidFill>
              </a:rPr>
              <a:t>100% Under-graduate</a:t>
            </a:r>
            <a:endParaRPr lang="en-US" altLang="zh-CN" sz="2000" dirty="0">
              <a:solidFill>
                <a:schemeClr val="tx1">
                  <a:lumMod val="65000"/>
                  <a:lumOff val="35000"/>
                </a:schemeClr>
              </a:solidFill>
            </a:endParaRPr>
          </a:p>
          <a:p>
            <a:pPr algn="l"/>
            <a:r>
              <a:rPr lang="en-US" altLang="zh-CN" sz="2000" dirty="0">
                <a:solidFill>
                  <a:schemeClr val="tx1">
                    <a:lumMod val="65000"/>
                    <a:lumOff val="35000"/>
                  </a:schemeClr>
                </a:solidFill>
              </a:rPr>
              <a:t>                                   or above. </a:t>
            </a:r>
            <a:endParaRPr lang="en-US" altLang="zh-CN" sz="2000" dirty="0">
              <a:solidFill>
                <a:schemeClr val="tx1">
                  <a:lumMod val="65000"/>
                  <a:lumOff val="35000"/>
                </a:schemeClr>
              </a:solidFill>
            </a:endParaRPr>
          </a:p>
        </p:txBody>
      </p:sp>
      <p:sp>
        <p:nvSpPr>
          <p:cNvPr id="41" name="矩形 40"/>
          <p:cNvSpPr/>
          <p:nvPr/>
        </p:nvSpPr>
        <p:spPr>
          <a:xfrm>
            <a:off x="1569085" y="1496695"/>
            <a:ext cx="309880" cy="384810"/>
          </a:xfrm>
          <a:prstGeom prst="rect">
            <a:avLst/>
          </a:prstGeom>
        </p:spPr>
        <p:txBody>
          <a:bodyPr wrap="none">
            <a:spAutoFit/>
          </a:bodyPr>
          <a:lstStyle/>
          <a:p>
            <a:endParaRPr lang="en-US" altLang="zh-CN" b="1" dirty="0">
              <a:solidFill>
                <a:srgbClr val="C00000"/>
              </a:solidFill>
            </a:endParaRPr>
          </a:p>
        </p:txBody>
      </p:sp>
      <p:grpSp>
        <p:nvGrpSpPr>
          <p:cNvPr id="42" name="组合 41"/>
          <p:cNvGrpSpPr/>
          <p:nvPr/>
        </p:nvGrpSpPr>
        <p:grpSpPr>
          <a:xfrm>
            <a:off x="6541395" y="2521383"/>
            <a:ext cx="4312653" cy="3745383"/>
            <a:chOff x="6316877" y="2670537"/>
            <a:chExt cx="4312653" cy="3745383"/>
          </a:xfrm>
          <a:solidFill>
            <a:schemeClr val="bg1">
              <a:lumMod val="75000"/>
            </a:schemeClr>
          </a:solidFill>
        </p:grpSpPr>
        <p:sp>
          <p:nvSpPr>
            <p:cNvPr id="43" name="Freeform 17"/>
            <p:cNvSpPr/>
            <p:nvPr/>
          </p:nvSpPr>
          <p:spPr bwMode="auto">
            <a:xfrm>
              <a:off x="10004425" y="2670537"/>
              <a:ext cx="625105" cy="936304"/>
            </a:xfrm>
            <a:custGeom>
              <a:avLst/>
              <a:gdLst>
                <a:gd name="T0" fmla="*/ 259 w 294"/>
                <a:gd name="T1" fmla="*/ 241 h 442"/>
                <a:gd name="T2" fmla="*/ 11 w 294"/>
                <a:gd name="T3" fmla="*/ 0 h 442"/>
                <a:gd name="T4" fmla="*/ 0 w 294"/>
                <a:gd name="T5" fmla="*/ 43 h 442"/>
                <a:gd name="T6" fmla="*/ 214 w 294"/>
                <a:gd name="T7" fmla="*/ 245 h 442"/>
                <a:gd name="T8" fmla="*/ 187 w 294"/>
                <a:gd name="T9" fmla="*/ 247 h 442"/>
                <a:gd name="T10" fmla="*/ 259 w 294"/>
                <a:gd name="T11" fmla="*/ 442 h 442"/>
                <a:gd name="T12" fmla="*/ 294 w 294"/>
                <a:gd name="T13" fmla="*/ 237 h 442"/>
                <a:gd name="T14" fmla="*/ 259 w 294"/>
                <a:gd name="T15" fmla="*/ 241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442">
                  <a:moveTo>
                    <a:pt x="259" y="241"/>
                  </a:moveTo>
                  <a:cubicBezTo>
                    <a:pt x="193" y="48"/>
                    <a:pt x="19" y="2"/>
                    <a:pt x="11" y="0"/>
                  </a:cubicBezTo>
                  <a:cubicBezTo>
                    <a:pt x="0" y="43"/>
                    <a:pt x="0" y="43"/>
                    <a:pt x="0" y="43"/>
                  </a:cubicBezTo>
                  <a:cubicBezTo>
                    <a:pt x="2" y="43"/>
                    <a:pt x="153" y="83"/>
                    <a:pt x="214" y="245"/>
                  </a:cubicBezTo>
                  <a:cubicBezTo>
                    <a:pt x="187" y="247"/>
                    <a:pt x="187" y="247"/>
                    <a:pt x="187" y="247"/>
                  </a:cubicBezTo>
                  <a:cubicBezTo>
                    <a:pt x="259" y="442"/>
                    <a:pt x="259" y="442"/>
                    <a:pt x="259" y="442"/>
                  </a:cubicBezTo>
                  <a:cubicBezTo>
                    <a:pt x="294" y="237"/>
                    <a:pt x="294" y="237"/>
                    <a:pt x="294" y="237"/>
                  </a:cubicBezTo>
                  <a:lnTo>
                    <a:pt x="259" y="241"/>
                  </a:lnTo>
                  <a:close/>
                </a:path>
              </a:pathLst>
            </a:custGeom>
            <a:grpFill/>
            <a:ln>
              <a:noFill/>
            </a:ln>
          </p:spPr>
          <p:txBody>
            <a:bodyPr vert="horz" wrap="square" lIns="91440" tIns="45720" rIns="91440" bIns="45720" numCol="1" anchor="t" anchorCtr="0" compatLnSpc="1"/>
            <a:lstStyle/>
            <a:p>
              <a:endParaRPr lang="zh-CN" altLang="en-US">
                <a:solidFill>
                  <a:srgbClr val="C00000"/>
                </a:solidFill>
              </a:endParaRPr>
            </a:p>
          </p:txBody>
        </p:sp>
        <p:sp>
          <p:nvSpPr>
            <p:cNvPr id="44" name="Freeform 17"/>
            <p:cNvSpPr/>
            <p:nvPr/>
          </p:nvSpPr>
          <p:spPr bwMode="auto">
            <a:xfrm rot="7335682">
              <a:off x="8348543" y="5635216"/>
              <a:ext cx="625105" cy="936304"/>
            </a:xfrm>
            <a:custGeom>
              <a:avLst/>
              <a:gdLst>
                <a:gd name="T0" fmla="*/ 259 w 294"/>
                <a:gd name="T1" fmla="*/ 241 h 442"/>
                <a:gd name="T2" fmla="*/ 11 w 294"/>
                <a:gd name="T3" fmla="*/ 0 h 442"/>
                <a:gd name="T4" fmla="*/ 0 w 294"/>
                <a:gd name="T5" fmla="*/ 43 h 442"/>
                <a:gd name="T6" fmla="*/ 214 w 294"/>
                <a:gd name="T7" fmla="*/ 245 h 442"/>
                <a:gd name="T8" fmla="*/ 187 w 294"/>
                <a:gd name="T9" fmla="*/ 247 h 442"/>
                <a:gd name="T10" fmla="*/ 259 w 294"/>
                <a:gd name="T11" fmla="*/ 442 h 442"/>
                <a:gd name="T12" fmla="*/ 294 w 294"/>
                <a:gd name="T13" fmla="*/ 237 h 442"/>
                <a:gd name="T14" fmla="*/ 259 w 294"/>
                <a:gd name="T15" fmla="*/ 241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442">
                  <a:moveTo>
                    <a:pt x="259" y="241"/>
                  </a:moveTo>
                  <a:cubicBezTo>
                    <a:pt x="193" y="48"/>
                    <a:pt x="19" y="2"/>
                    <a:pt x="11" y="0"/>
                  </a:cubicBezTo>
                  <a:cubicBezTo>
                    <a:pt x="0" y="43"/>
                    <a:pt x="0" y="43"/>
                    <a:pt x="0" y="43"/>
                  </a:cubicBezTo>
                  <a:cubicBezTo>
                    <a:pt x="2" y="43"/>
                    <a:pt x="153" y="83"/>
                    <a:pt x="214" y="245"/>
                  </a:cubicBezTo>
                  <a:cubicBezTo>
                    <a:pt x="187" y="247"/>
                    <a:pt x="187" y="247"/>
                    <a:pt x="187" y="247"/>
                  </a:cubicBezTo>
                  <a:cubicBezTo>
                    <a:pt x="259" y="442"/>
                    <a:pt x="259" y="442"/>
                    <a:pt x="259" y="442"/>
                  </a:cubicBezTo>
                  <a:cubicBezTo>
                    <a:pt x="294" y="237"/>
                    <a:pt x="294" y="237"/>
                    <a:pt x="294" y="237"/>
                  </a:cubicBezTo>
                  <a:lnTo>
                    <a:pt x="259" y="241"/>
                  </a:lnTo>
                  <a:close/>
                </a:path>
              </a:pathLst>
            </a:custGeom>
            <a:grpFill/>
            <a:ln>
              <a:noFill/>
            </a:ln>
          </p:spPr>
          <p:txBody>
            <a:bodyPr vert="horz" wrap="square" lIns="91440" tIns="45720" rIns="91440" bIns="45720" numCol="1" anchor="t" anchorCtr="0" compatLnSpc="1"/>
            <a:lstStyle/>
            <a:p>
              <a:endParaRPr lang="zh-CN" altLang="en-US">
                <a:solidFill>
                  <a:srgbClr val="C00000"/>
                </a:solidFill>
              </a:endParaRPr>
            </a:p>
          </p:txBody>
        </p:sp>
        <p:sp>
          <p:nvSpPr>
            <p:cNvPr id="45" name="Freeform 17"/>
            <p:cNvSpPr/>
            <p:nvPr/>
          </p:nvSpPr>
          <p:spPr bwMode="auto">
            <a:xfrm rot="14948441">
              <a:off x="6472476" y="2720576"/>
              <a:ext cx="625105" cy="936304"/>
            </a:xfrm>
            <a:custGeom>
              <a:avLst/>
              <a:gdLst>
                <a:gd name="T0" fmla="*/ 259 w 294"/>
                <a:gd name="T1" fmla="*/ 241 h 442"/>
                <a:gd name="T2" fmla="*/ 11 w 294"/>
                <a:gd name="T3" fmla="*/ 0 h 442"/>
                <a:gd name="T4" fmla="*/ 0 w 294"/>
                <a:gd name="T5" fmla="*/ 43 h 442"/>
                <a:gd name="T6" fmla="*/ 214 w 294"/>
                <a:gd name="T7" fmla="*/ 245 h 442"/>
                <a:gd name="T8" fmla="*/ 187 w 294"/>
                <a:gd name="T9" fmla="*/ 247 h 442"/>
                <a:gd name="T10" fmla="*/ 259 w 294"/>
                <a:gd name="T11" fmla="*/ 442 h 442"/>
                <a:gd name="T12" fmla="*/ 294 w 294"/>
                <a:gd name="T13" fmla="*/ 237 h 442"/>
                <a:gd name="T14" fmla="*/ 259 w 294"/>
                <a:gd name="T15" fmla="*/ 241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442">
                  <a:moveTo>
                    <a:pt x="259" y="241"/>
                  </a:moveTo>
                  <a:cubicBezTo>
                    <a:pt x="193" y="48"/>
                    <a:pt x="19" y="2"/>
                    <a:pt x="11" y="0"/>
                  </a:cubicBezTo>
                  <a:cubicBezTo>
                    <a:pt x="0" y="43"/>
                    <a:pt x="0" y="43"/>
                    <a:pt x="0" y="43"/>
                  </a:cubicBezTo>
                  <a:cubicBezTo>
                    <a:pt x="2" y="43"/>
                    <a:pt x="153" y="83"/>
                    <a:pt x="214" y="245"/>
                  </a:cubicBezTo>
                  <a:cubicBezTo>
                    <a:pt x="187" y="247"/>
                    <a:pt x="187" y="247"/>
                    <a:pt x="187" y="247"/>
                  </a:cubicBezTo>
                  <a:cubicBezTo>
                    <a:pt x="259" y="442"/>
                    <a:pt x="259" y="442"/>
                    <a:pt x="259" y="442"/>
                  </a:cubicBezTo>
                  <a:cubicBezTo>
                    <a:pt x="294" y="237"/>
                    <a:pt x="294" y="237"/>
                    <a:pt x="294" y="237"/>
                  </a:cubicBezTo>
                  <a:lnTo>
                    <a:pt x="259" y="241"/>
                  </a:lnTo>
                  <a:close/>
                </a:path>
              </a:pathLst>
            </a:custGeom>
            <a:grpFill/>
            <a:ln>
              <a:noFill/>
            </a:ln>
          </p:spPr>
          <p:txBody>
            <a:bodyPr vert="horz" wrap="square" lIns="91440" tIns="45720" rIns="91440" bIns="45720" numCol="1" anchor="t" anchorCtr="0" compatLnSpc="1"/>
            <a:lstStyle/>
            <a:p>
              <a:endParaRPr lang="zh-CN" altLang="en-US">
                <a:solidFill>
                  <a:srgbClr val="C00000"/>
                </a:solidFill>
              </a:endParaRPr>
            </a:p>
          </p:txBody>
        </p:sp>
      </p:grpSp>
      <p:sp>
        <p:nvSpPr>
          <p:cNvPr id="11266" name="TextBox 1"/>
          <p:cNvSpPr/>
          <p:nvPr/>
        </p:nvSpPr>
        <p:spPr>
          <a:xfrm>
            <a:off x="285750" y="160338"/>
            <a:ext cx="2994025" cy="384810"/>
          </a:xfrm>
          <a:prstGeom prst="rect">
            <a:avLst/>
          </a:prstGeom>
          <a:noFill/>
          <a:ln w="9525">
            <a:noFill/>
          </a:ln>
        </p:spPr>
        <p:txBody>
          <a:bodyPr wrap="none">
            <a:spAutoFit/>
          </a:bodyPr>
          <a:p>
            <a:pPr lvl="0" algn="l">
              <a:lnSpc>
                <a:spcPct val="10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我们的优势</a:t>
            </a:r>
            <a:r>
              <a:rPr lang="en-US" altLang="x-none"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Our advantage</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49333" y="406862"/>
            <a:ext cx="5093335" cy="583565"/>
          </a:xfrm>
          <a:prstGeom prst="rect">
            <a:avLst/>
          </a:prstGeom>
        </p:spPr>
        <p:txBody>
          <a:bodyPr wrap="none">
            <a:spAutoFit/>
          </a:bodyPr>
          <a:lstStyle/>
          <a:p>
            <a:pPr algn="ctr"/>
            <a:r>
              <a:rPr lang="en-US" altLang="zh-CN" sz="3200" dirty="0" smtClean="0">
                <a:solidFill>
                  <a:srgbClr val="CC0000"/>
                </a:solidFill>
                <a:latin typeface="微软雅黑" panose="020B0503020204020204" pitchFamily="34" charset="-122"/>
                <a:ea typeface="微软雅黑" panose="020B0503020204020204" pitchFamily="34" charset="-122"/>
              </a:rPr>
              <a:t>M</a:t>
            </a:r>
            <a:r>
              <a:rPr lang="zh-CN" altLang="en-US" sz="3200" dirty="0" smtClean="0">
                <a:solidFill>
                  <a:srgbClr val="CC0000"/>
                </a:solidFill>
                <a:latin typeface="微软雅黑" panose="020B0503020204020204" pitchFamily="34" charset="-122"/>
                <a:ea typeface="微软雅黑" panose="020B0503020204020204" pitchFamily="34" charset="-122"/>
              </a:rPr>
              <a:t>anufacturing </a:t>
            </a:r>
            <a:r>
              <a:rPr lang="en-US" altLang="zh-CN" sz="3200" dirty="0" smtClean="0">
                <a:solidFill>
                  <a:srgbClr val="CC0000"/>
                </a:solidFill>
                <a:latin typeface="微软雅黑" panose="020B0503020204020204" pitchFamily="34" charset="-122"/>
                <a:ea typeface="微软雅黑" panose="020B0503020204020204" pitchFamily="34" charset="-122"/>
              </a:rPr>
              <a:t>C</a:t>
            </a:r>
            <a:r>
              <a:rPr lang="zh-CN" altLang="en-US" sz="3200" dirty="0" smtClean="0">
                <a:solidFill>
                  <a:srgbClr val="CC0000"/>
                </a:solidFill>
                <a:latin typeface="微软雅黑" panose="020B0503020204020204" pitchFamily="34" charset="-122"/>
                <a:ea typeface="微软雅黑" panose="020B0503020204020204" pitchFamily="34" charset="-122"/>
              </a:rPr>
              <a:t>apability</a:t>
            </a:r>
            <a:endParaRPr lang="zh-CN" altLang="en-US" sz="3200" dirty="0" smtClean="0">
              <a:solidFill>
                <a:srgbClr val="CC0000"/>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1767840" y="1470025"/>
            <a:ext cx="8548052" cy="2032000"/>
            <a:chOff x="2784" y="2315"/>
            <a:chExt cx="13461" cy="3200"/>
          </a:xfrm>
        </p:grpSpPr>
        <p:sp>
          <p:nvSpPr>
            <p:cNvPr id="11" name="矩形 10"/>
            <p:cNvSpPr/>
            <p:nvPr/>
          </p:nvSpPr>
          <p:spPr>
            <a:xfrm>
              <a:off x="2784" y="4495"/>
              <a:ext cx="3681" cy="1016"/>
            </a:xfrm>
            <a:prstGeom prst="rect">
              <a:avLst/>
            </a:prstGeom>
          </p:spPr>
          <p:txBody>
            <a:bodyPr wrap="none">
              <a:spAutoFit/>
            </a:bodyPr>
            <a:lstStyle/>
            <a:p>
              <a:pPr algn="ctr"/>
              <a:r>
                <a:rPr dirty="0">
                  <a:solidFill>
                    <a:schemeClr val="tx1">
                      <a:lumMod val="65000"/>
                      <a:lumOff val="35000"/>
                    </a:schemeClr>
                  </a:solidFill>
                  <a:latin typeface="+mn-ea"/>
                </a:rPr>
                <a:t>The factory area is </a:t>
              </a:r>
              <a:endParaRPr dirty="0">
                <a:solidFill>
                  <a:schemeClr val="tx1">
                    <a:lumMod val="65000"/>
                    <a:lumOff val="35000"/>
                  </a:schemeClr>
                </a:solidFill>
                <a:latin typeface="+mn-ea"/>
              </a:endParaRPr>
            </a:p>
            <a:p>
              <a:pPr algn="ctr"/>
              <a:r>
                <a:rPr dirty="0">
                  <a:solidFill>
                    <a:schemeClr val="tx1">
                      <a:lumMod val="65000"/>
                      <a:lumOff val="35000"/>
                    </a:schemeClr>
                  </a:solidFill>
                  <a:latin typeface="+mn-ea"/>
                </a:rPr>
                <a:t>3000 square meters</a:t>
              </a:r>
              <a:endParaRPr dirty="0">
                <a:solidFill>
                  <a:schemeClr val="tx1">
                    <a:lumMod val="65000"/>
                    <a:lumOff val="35000"/>
                  </a:schemeClr>
                </a:solidFill>
                <a:latin typeface="+mn-ea"/>
              </a:endParaRPr>
            </a:p>
          </p:txBody>
        </p:sp>
        <p:sp>
          <p:nvSpPr>
            <p:cNvPr id="12" name="矩形 11"/>
            <p:cNvSpPr/>
            <p:nvPr/>
          </p:nvSpPr>
          <p:spPr>
            <a:xfrm>
              <a:off x="7655" y="4499"/>
              <a:ext cx="4206" cy="1016"/>
            </a:xfrm>
            <a:prstGeom prst="rect">
              <a:avLst/>
            </a:prstGeom>
          </p:spPr>
          <p:txBody>
            <a:bodyPr wrap="none">
              <a:spAutoFit/>
            </a:bodyPr>
            <a:lstStyle/>
            <a:p>
              <a:pPr algn="ctr"/>
              <a:r>
                <a:rPr dirty="0">
                  <a:solidFill>
                    <a:schemeClr val="tx1">
                      <a:lumMod val="65000"/>
                      <a:lumOff val="35000"/>
                    </a:schemeClr>
                  </a:solidFill>
                  <a:latin typeface="+mn-ea"/>
                </a:rPr>
                <a:t>The warehouse area is </a:t>
              </a:r>
              <a:endParaRPr dirty="0">
                <a:solidFill>
                  <a:schemeClr val="tx1">
                    <a:lumMod val="65000"/>
                    <a:lumOff val="35000"/>
                  </a:schemeClr>
                </a:solidFill>
                <a:latin typeface="+mn-ea"/>
              </a:endParaRPr>
            </a:p>
            <a:p>
              <a:pPr algn="ctr"/>
              <a:r>
                <a:rPr dirty="0">
                  <a:solidFill>
                    <a:schemeClr val="tx1">
                      <a:lumMod val="65000"/>
                      <a:lumOff val="35000"/>
                    </a:schemeClr>
                  </a:solidFill>
                  <a:latin typeface="+mn-ea"/>
                </a:rPr>
                <a:t>1000 square meters.</a:t>
              </a:r>
              <a:endParaRPr dirty="0">
                <a:solidFill>
                  <a:schemeClr val="tx1">
                    <a:lumMod val="65000"/>
                    <a:lumOff val="35000"/>
                  </a:schemeClr>
                </a:solidFill>
                <a:latin typeface="+mn-ea"/>
              </a:endParaRPr>
            </a:p>
          </p:txBody>
        </p:sp>
        <p:grpSp>
          <p:nvGrpSpPr>
            <p:cNvPr id="16" name="组合 15"/>
            <p:cNvGrpSpPr/>
            <p:nvPr/>
          </p:nvGrpSpPr>
          <p:grpSpPr>
            <a:xfrm rot="0">
              <a:off x="12586" y="2315"/>
              <a:ext cx="3660" cy="3196"/>
              <a:chOff x="7736625" y="3460927"/>
              <a:chExt cx="2323713" cy="2029961"/>
            </a:xfrm>
          </p:grpSpPr>
          <p:sp>
            <p:nvSpPr>
              <p:cNvPr id="17" name="矩形 16"/>
              <p:cNvSpPr/>
              <p:nvPr/>
            </p:nvSpPr>
            <p:spPr>
              <a:xfrm>
                <a:off x="7736625" y="4845657"/>
                <a:ext cx="2323713" cy="645231"/>
              </a:xfrm>
              <a:prstGeom prst="rect">
                <a:avLst/>
              </a:prstGeom>
            </p:spPr>
            <p:txBody>
              <a:bodyPr wrap="none">
                <a:spAutoFit/>
              </a:bodyPr>
              <a:lstStyle/>
              <a:p>
                <a:pPr algn="ctr"/>
                <a:r>
                  <a:rPr lang="en-US" dirty="0">
                    <a:solidFill>
                      <a:schemeClr val="tx1">
                        <a:lumMod val="65000"/>
                        <a:lumOff val="35000"/>
                      </a:schemeClr>
                    </a:solidFill>
                    <a:latin typeface="+mn-ea"/>
                  </a:rPr>
                  <a:t>There are 100 staffs</a:t>
                </a:r>
                <a:endParaRPr lang="en-US" dirty="0">
                  <a:solidFill>
                    <a:schemeClr val="tx1">
                      <a:lumMod val="65000"/>
                      <a:lumOff val="35000"/>
                    </a:schemeClr>
                  </a:solidFill>
                  <a:latin typeface="+mn-ea"/>
                </a:endParaRPr>
              </a:p>
              <a:p>
                <a:pPr algn="ctr"/>
                <a:r>
                  <a:rPr lang="en-US" dirty="0">
                    <a:solidFill>
                      <a:schemeClr val="tx1">
                        <a:lumMod val="65000"/>
                        <a:lumOff val="35000"/>
                      </a:schemeClr>
                    </a:solidFill>
                    <a:latin typeface="+mn-ea"/>
                  </a:rPr>
                  <a:t> in the factory</a:t>
                </a:r>
                <a:endParaRPr lang="en-US" dirty="0">
                  <a:solidFill>
                    <a:schemeClr val="tx1">
                      <a:lumMod val="65000"/>
                      <a:lumOff val="35000"/>
                    </a:schemeClr>
                  </a:solidFill>
                  <a:latin typeface="+mn-ea"/>
                </a:endParaRPr>
              </a:p>
            </p:txBody>
          </p:sp>
          <p:grpSp>
            <p:nvGrpSpPr>
              <p:cNvPr id="18" name="组合 17"/>
              <p:cNvGrpSpPr/>
              <p:nvPr/>
            </p:nvGrpSpPr>
            <p:grpSpPr>
              <a:xfrm>
                <a:off x="8270384" y="3460927"/>
                <a:ext cx="1256195" cy="1256195"/>
                <a:chOff x="8237522" y="3499027"/>
                <a:chExt cx="1256195" cy="1256195"/>
              </a:xfrm>
            </p:grpSpPr>
            <p:sp>
              <p:nvSpPr>
                <p:cNvPr id="63" name="椭圆 62"/>
                <p:cNvSpPr/>
                <p:nvPr/>
              </p:nvSpPr>
              <p:spPr>
                <a:xfrm>
                  <a:off x="8237522" y="3499027"/>
                  <a:ext cx="1256195" cy="125619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a:xfrm>
                  <a:off x="8450467" y="3849996"/>
                  <a:ext cx="830303" cy="577494"/>
                  <a:chOff x="7115175" y="2751138"/>
                  <a:chExt cx="531813" cy="369888"/>
                </a:xfrm>
                <a:solidFill>
                  <a:schemeClr val="bg1">
                    <a:lumMod val="50000"/>
                  </a:schemeClr>
                </a:solidFill>
              </p:grpSpPr>
              <p:sp>
                <p:nvSpPr>
                  <p:cNvPr id="65" name="Freeform 13"/>
                  <p:cNvSpPr>
                    <a:spLocks noEditPoints="1"/>
                  </p:cNvSpPr>
                  <p:nvPr/>
                </p:nvSpPr>
                <p:spPr bwMode="auto">
                  <a:xfrm>
                    <a:off x="7115175" y="2828925"/>
                    <a:ext cx="531813" cy="266700"/>
                  </a:xfrm>
                  <a:custGeom>
                    <a:avLst/>
                    <a:gdLst>
                      <a:gd name="T0" fmla="*/ 71 w 212"/>
                      <a:gd name="T1" fmla="*/ 17 h 106"/>
                      <a:gd name="T2" fmla="*/ 70 w 212"/>
                      <a:gd name="T3" fmla="*/ 8 h 106"/>
                      <a:gd name="T4" fmla="*/ 65 w 212"/>
                      <a:gd name="T5" fmla="*/ 6 h 106"/>
                      <a:gd name="T6" fmla="*/ 34 w 212"/>
                      <a:gd name="T7" fmla="*/ 33 h 106"/>
                      <a:gd name="T8" fmla="*/ 36 w 212"/>
                      <a:gd name="T9" fmla="*/ 50 h 106"/>
                      <a:gd name="T10" fmla="*/ 39 w 212"/>
                      <a:gd name="T11" fmla="*/ 60 h 106"/>
                      <a:gd name="T12" fmla="*/ 39 w 212"/>
                      <a:gd name="T13" fmla="*/ 65 h 106"/>
                      <a:gd name="T14" fmla="*/ 30 w 212"/>
                      <a:gd name="T15" fmla="*/ 74 h 106"/>
                      <a:gd name="T16" fmla="*/ 1 w 212"/>
                      <a:gd name="T17" fmla="*/ 89 h 106"/>
                      <a:gd name="T18" fmla="*/ 25 w 212"/>
                      <a:gd name="T19" fmla="*/ 106 h 106"/>
                      <a:gd name="T20" fmla="*/ 25 w 212"/>
                      <a:gd name="T21" fmla="*/ 93 h 106"/>
                      <a:gd name="T22" fmla="*/ 25 w 212"/>
                      <a:gd name="T23" fmla="*/ 91 h 106"/>
                      <a:gd name="T24" fmla="*/ 46 w 212"/>
                      <a:gd name="T25" fmla="*/ 76 h 106"/>
                      <a:gd name="T26" fmla="*/ 69 w 212"/>
                      <a:gd name="T27" fmla="*/ 67 h 106"/>
                      <a:gd name="T28" fmla="*/ 66 w 212"/>
                      <a:gd name="T29" fmla="*/ 65 h 106"/>
                      <a:gd name="T30" fmla="*/ 70 w 212"/>
                      <a:gd name="T31" fmla="*/ 52 h 106"/>
                      <a:gd name="T32" fmla="*/ 75 w 212"/>
                      <a:gd name="T33" fmla="*/ 45 h 106"/>
                      <a:gd name="T34" fmla="*/ 70 w 212"/>
                      <a:gd name="T35" fmla="*/ 24 h 106"/>
                      <a:gd name="T36" fmla="*/ 211 w 212"/>
                      <a:gd name="T37" fmla="*/ 89 h 106"/>
                      <a:gd name="T38" fmla="*/ 182 w 212"/>
                      <a:gd name="T39" fmla="*/ 74 h 106"/>
                      <a:gd name="T40" fmla="*/ 173 w 212"/>
                      <a:gd name="T41" fmla="*/ 65 h 106"/>
                      <a:gd name="T42" fmla="*/ 173 w 212"/>
                      <a:gd name="T43" fmla="*/ 59 h 106"/>
                      <a:gd name="T44" fmla="*/ 177 w 212"/>
                      <a:gd name="T45" fmla="*/ 49 h 106"/>
                      <a:gd name="T46" fmla="*/ 178 w 212"/>
                      <a:gd name="T47" fmla="*/ 37 h 106"/>
                      <a:gd name="T48" fmla="*/ 178 w 212"/>
                      <a:gd name="T49" fmla="*/ 23 h 106"/>
                      <a:gd name="T50" fmla="*/ 174 w 212"/>
                      <a:gd name="T51" fmla="*/ 8 h 106"/>
                      <a:gd name="T52" fmla="*/ 168 w 212"/>
                      <a:gd name="T53" fmla="*/ 6 h 106"/>
                      <a:gd name="T54" fmla="*/ 139 w 212"/>
                      <a:gd name="T55" fmla="*/ 12 h 106"/>
                      <a:gd name="T56" fmla="*/ 139 w 212"/>
                      <a:gd name="T57" fmla="*/ 15 h 106"/>
                      <a:gd name="T58" fmla="*/ 140 w 212"/>
                      <a:gd name="T59" fmla="*/ 17 h 106"/>
                      <a:gd name="T60" fmla="*/ 138 w 212"/>
                      <a:gd name="T61" fmla="*/ 41 h 106"/>
                      <a:gd name="T62" fmla="*/ 139 w 212"/>
                      <a:gd name="T63" fmla="*/ 50 h 106"/>
                      <a:gd name="T64" fmla="*/ 142 w 212"/>
                      <a:gd name="T65" fmla="*/ 60 h 106"/>
                      <a:gd name="T66" fmla="*/ 143 w 212"/>
                      <a:gd name="T67" fmla="*/ 65 h 106"/>
                      <a:gd name="T68" fmla="*/ 156 w 212"/>
                      <a:gd name="T69" fmla="*/ 72 h 106"/>
                      <a:gd name="T70" fmla="*/ 170 w 212"/>
                      <a:gd name="T71" fmla="*/ 78 h 106"/>
                      <a:gd name="T72" fmla="*/ 187 w 212"/>
                      <a:gd name="T73" fmla="*/ 92 h 106"/>
                      <a:gd name="T74" fmla="*/ 187 w 212"/>
                      <a:gd name="T75" fmla="*/ 101 h 106"/>
                      <a:gd name="T76" fmla="*/ 212 w 212"/>
                      <a:gd name="T7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106">
                        <a:moveTo>
                          <a:pt x="69" y="22"/>
                        </a:moveTo>
                        <a:cubicBezTo>
                          <a:pt x="69" y="20"/>
                          <a:pt x="70" y="18"/>
                          <a:pt x="71" y="17"/>
                        </a:cubicBezTo>
                        <a:cubicBezTo>
                          <a:pt x="71" y="16"/>
                          <a:pt x="71" y="16"/>
                          <a:pt x="71" y="16"/>
                        </a:cubicBezTo>
                        <a:cubicBezTo>
                          <a:pt x="71" y="13"/>
                          <a:pt x="70" y="11"/>
                          <a:pt x="70" y="8"/>
                        </a:cubicBezTo>
                        <a:cubicBezTo>
                          <a:pt x="67" y="8"/>
                          <a:pt x="67" y="8"/>
                          <a:pt x="67" y="8"/>
                        </a:cubicBezTo>
                        <a:cubicBezTo>
                          <a:pt x="65" y="6"/>
                          <a:pt x="65" y="6"/>
                          <a:pt x="65" y="6"/>
                        </a:cubicBezTo>
                        <a:cubicBezTo>
                          <a:pt x="56" y="0"/>
                          <a:pt x="47" y="4"/>
                          <a:pt x="42" y="6"/>
                        </a:cubicBezTo>
                        <a:cubicBezTo>
                          <a:pt x="35" y="8"/>
                          <a:pt x="30" y="18"/>
                          <a:pt x="34" y="33"/>
                        </a:cubicBezTo>
                        <a:cubicBezTo>
                          <a:pt x="34" y="36"/>
                          <a:pt x="32" y="37"/>
                          <a:pt x="32" y="38"/>
                        </a:cubicBezTo>
                        <a:cubicBezTo>
                          <a:pt x="33" y="41"/>
                          <a:pt x="33" y="49"/>
                          <a:pt x="36" y="50"/>
                        </a:cubicBezTo>
                        <a:cubicBezTo>
                          <a:pt x="36" y="51"/>
                          <a:pt x="38" y="51"/>
                          <a:pt x="38" y="51"/>
                        </a:cubicBezTo>
                        <a:cubicBezTo>
                          <a:pt x="38" y="54"/>
                          <a:pt x="38" y="57"/>
                          <a:pt x="39" y="60"/>
                        </a:cubicBezTo>
                        <a:cubicBezTo>
                          <a:pt x="39" y="62"/>
                          <a:pt x="41" y="62"/>
                          <a:pt x="42" y="65"/>
                        </a:cubicBezTo>
                        <a:cubicBezTo>
                          <a:pt x="39" y="65"/>
                          <a:pt x="39" y="65"/>
                          <a:pt x="39" y="65"/>
                        </a:cubicBezTo>
                        <a:cubicBezTo>
                          <a:pt x="38" y="67"/>
                          <a:pt x="37" y="72"/>
                          <a:pt x="35" y="73"/>
                        </a:cubicBezTo>
                        <a:cubicBezTo>
                          <a:pt x="33" y="73"/>
                          <a:pt x="32" y="74"/>
                          <a:pt x="30" y="74"/>
                        </a:cubicBezTo>
                        <a:cubicBezTo>
                          <a:pt x="25" y="76"/>
                          <a:pt x="19" y="79"/>
                          <a:pt x="13" y="81"/>
                        </a:cubicBezTo>
                        <a:cubicBezTo>
                          <a:pt x="8" y="83"/>
                          <a:pt x="2" y="84"/>
                          <a:pt x="1" y="89"/>
                        </a:cubicBezTo>
                        <a:cubicBezTo>
                          <a:pt x="1" y="93"/>
                          <a:pt x="0" y="101"/>
                          <a:pt x="0" y="106"/>
                        </a:cubicBezTo>
                        <a:cubicBezTo>
                          <a:pt x="25" y="106"/>
                          <a:pt x="25" y="106"/>
                          <a:pt x="25" y="106"/>
                        </a:cubicBezTo>
                        <a:cubicBezTo>
                          <a:pt x="25" y="104"/>
                          <a:pt x="25" y="103"/>
                          <a:pt x="25" y="101"/>
                        </a:cubicBezTo>
                        <a:cubicBezTo>
                          <a:pt x="25" y="98"/>
                          <a:pt x="25" y="95"/>
                          <a:pt x="25" y="93"/>
                        </a:cubicBezTo>
                        <a:cubicBezTo>
                          <a:pt x="25" y="92"/>
                          <a:pt x="25" y="92"/>
                          <a:pt x="25" y="92"/>
                        </a:cubicBezTo>
                        <a:cubicBezTo>
                          <a:pt x="25" y="91"/>
                          <a:pt x="25" y="91"/>
                          <a:pt x="25" y="91"/>
                        </a:cubicBezTo>
                        <a:cubicBezTo>
                          <a:pt x="28" y="83"/>
                          <a:pt x="36" y="80"/>
                          <a:pt x="42" y="78"/>
                        </a:cubicBezTo>
                        <a:cubicBezTo>
                          <a:pt x="44" y="77"/>
                          <a:pt x="45" y="77"/>
                          <a:pt x="46" y="76"/>
                        </a:cubicBezTo>
                        <a:cubicBezTo>
                          <a:pt x="49" y="75"/>
                          <a:pt x="53" y="74"/>
                          <a:pt x="56" y="72"/>
                        </a:cubicBezTo>
                        <a:cubicBezTo>
                          <a:pt x="60" y="70"/>
                          <a:pt x="65" y="68"/>
                          <a:pt x="69" y="67"/>
                        </a:cubicBezTo>
                        <a:cubicBezTo>
                          <a:pt x="69" y="66"/>
                          <a:pt x="69" y="66"/>
                          <a:pt x="69" y="65"/>
                        </a:cubicBezTo>
                        <a:cubicBezTo>
                          <a:pt x="68" y="65"/>
                          <a:pt x="67" y="65"/>
                          <a:pt x="66" y="65"/>
                        </a:cubicBezTo>
                        <a:cubicBezTo>
                          <a:pt x="66" y="62"/>
                          <a:pt x="68" y="61"/>
                          <a:pt x="69" y="59"/>
                        </a:cubicBezTo>
                        <a:cubicBezTo>
                          <a:pt x="70" y="57"/>
                          <a:pt x="69" y="54"/>
                          <a:pt x="70" y="52"/>
                        </a:cubicBezTo>
                        <a:cubicBezTo>
                          <a:pt x="71" y="51"/>
                          <a:pt x="73" y="50"/>
                          <a:pt x="73" y="49"/>
                        </a:cubicBezTo>
                        <a:cubicBezTo>
                          <a:pt x="74" y="48"/>
                          <a:pt x="75" y="46"/>
                          <a:pt x="75" y="45"/>
                        </a:cubicBezTo>
                        <a:cubicBezTo>
                          <a:pt x="75" y="44"/>
                          <a:pt x="75" y="43"/>
                          <a:pt x="75" y="43"/>
                        </a:cubicBezTo>
                        <a:cubicBezTo>
                          <a:pt x="71" y="38"/>
                          <a:pt x="70" y="30"/>
                          <a:pt x="70" y="24"/>
                        </a:cubicBezTo>
                        <a:cubicBezTo>
                          <a:pt x="70" y="23"/>
                          <a:pt x="70" y="23"/>
                          <a:pt x="69" y="22"/>
                        </a:cubicBezTo>
                        <a:close/>
                        <a:moveTo>
                          <a:pt x="211" y="89"/>
                        </a:moveTo>
                        <a:cubicBezTo>
                          <a:pt x="210" y="84"/>
                          <a:pt x="204" y="83"/>
                          <a:pt x="199" y="81"/>
                        </a:cubicBezTo>
                        <a:cubicBezTo>
                          <a:pt x="193" y="79"/>
                          <a:pt x="187" y="76"/>
                          <a:pt x="182" y="74"/>
                        </a:cubicBezTo>
                        <a:cubicBezTo>
                          <a:pt x="180" y="74"/>
                          <a:pt x="179" y="73"/>
                          <a:pt x="177" y="73"/>
                        </a:cubicBezTo>
                        <a:cubicBezTo>
                          <a:pt x="175" y="72"/>
                          <a:pt x="174" y="67"/>
                          <a:pt x="173" y="65"/>
                        </a:cubicBezTo>
                        <a:cubicBezTo>
                          <a:pt x="172" y="65"/>
                          <a:pt x="171" y="65"/>
                          <a:pt x="170" y="65"/>
                        </a:cubicBezTo>
                        <a:cubicBezTo>
                          <a:pt x="170" y="62"/>
                          <a:pt x="172" y="61"/>
                          <a:pt x="173" y="59"/>
                        </a:cubicBezTo>
                        <a:cubicBezTo>
                          <a:pt x="173" y="57"/>
                          <a:pt x="173" y="54"/>
                          <a:pt x="174" y="52"/>
                        </a:cubicBezTo>
                        <a:cubicBezTo>
                          <a:pt x="175" y="51"/>
                          <a:pt x="176" y="50"/>
                          <a:pt x="177" y="49"/>
                        </a:cubicBezTo>
                        <a:cubicBezTo>
                          <a:pt x="178" y="48"/>
                          <a:pt x="178" y="46"/>
                          <a:pt x="179" y="45"/>
                        </a:cubicBezTo>
                        <a:cubicBezTo>
                          <a:pt x="179" y="43"/>
                          <a:pt x="180" y="39"/>
                          <a:pt x="178" y="37"/>
                        </a:cubicBezTo>
                        <a:cubicBezTo>
                          <a:pt x="178" y="35"/>
                          <a:pt x="177" y="35"/>
                          <a:pt x="177" y="34"/>
                        </a:cubicBezTo>
                        <a:cubicBezTo>
                          <a:pt x="177" y="31"/>
                          <a:pt x="178" y="25"/>
                          <a:pt x="178" y="23"/>
                        </a:cubicBezTo>
                        <a:cubicBezTo>
                          <a:pt x="178" y="20"/>
                          <a:pt x="178" y="16"/>
                          <a:pt x="177" y="13"/>
                        </a:cubicBezTo>
                        <a:cubicBezTo>
                          <a:pt x="177" y="13"/>
                          <a:pt x="176" y="9"/>
                          <a:pt x="174" y="8"/>
                        </a:cubicBezTo>
                        <a:cubicBezTo>
                          <a:pt x="171" y="8"/>
                          <a:pt x="171" y="8"/>
                          <a:pt x="171" y="8"/>
                        </a:cubicBezTo>
                        <a:cubicBezTo>
                          <a:pt x="168" y="6"/>
                          <a:pt x="168" y="6"/>
                          <a:pt x="168" y="6"/>
                        </a:cubicBezTo>
                        <a:cubicBezTo>
                          <a:pt x="160" y="0"/>
                          <a:pt x="151" y="4"/>
                          <a:pt x="146" y="6"/>
                        </a:cubicBezTo>
                        <a:cubicBezTo>
                          <a:pt x="143" y="7"/>
                          <a:pt x="141" y="9"/>
                          <a:pt x="139" y="12"/>
                        </a:cubicBezTo>
                        <a:cubicBezTo>
                          <a:pt x="139" y="13"/>
                          <a:pt x="139" y="14"/>
                          <a:pt x="139" y="14"/>
                        </a:cubicBezTo>
                        <a:cubicBezTo>
                          <a:pt x="139" y="15"/>
                          <a:pt x="139" y="15"/>
                          <a:pt x="139" y="15"/>
                        </a:cubicBezTo>
                        <a:cubicBezTo>
                          <a:pt x="139" y="15"/>
                          <a:pt x="139" y="15"/>
                          <a:pt x="139" y="15"/>
                        </a:cubicBezTo>
                        <a:cubicBezTo>
                          <a:pt x="140" y="16"/>
                          <a:pt x="140" y="16"/>
                          <a:pt x="140" y="17"/>
                        </a:cubicBezTo>
                        <a:cubicBezTo>
                          <a:pt x="143" y="22"/>
                          <a:pt x="142" y="28"/>
                          <a:pt x="141" y="32"/>
                        </a:cubicBezTo>
                        <a:cubicBezTo>
                          <a:pt x="141" y="34"/>
                          <a:pt x="140" y="38"/>
                          <a:pt x="138" y="41"/>
                        </a:cubicBezTo>
                        <a:cubicBezTo>
                          <a:pt x="137" y="41"/>
                          <a:pt x="137" y="42"/>
                          <a:pt x="136" y="42"/>
                        </a:cubicBezTo>
                        <a:cubicBezTo>
                          <a:pt x="137" y="46"/>
                          <a:pt x="137" y="49"/>
                          <a:pt x="139" y="50"/>
                        </a:cubicBezTo>
                        <a:cubicBezTo>
                          <a:pt x="140" y="51"/>
                          <a:pt x="142" y="51"/>
                          <a:pt x="142" y="51"/>
                        </a:cubicBezTo>
                        <a:cubicBezTo>
                          <a:pt x="142" y="54"/>
                          <a:pt x="142" y="57"/>
                          <a:pt x="142" y="60"/>
                        </a:cubicBezTo>
                        <a:cubicBezTo>
                          <a:pt x="143" y="62"/>
                          <a:pt x="145" y="62"/>
                          <a:pt x="145" y="65"/>
                        </a:cubicBezTo>
                        <a:cubicBezTo>
                          <a:pt x="143" y="65"/>
                          <a:pt x="143" y="65"/>
                          <a:pt x="143" y="65"/>
                        </a:cubicBezTo>
                        <a:cubicBezTo>
                          <a:pt x="143" y="66"/>
                          <a:pt x="143" y="66"/>
                          <a:pt x="143" y="67"/>
                        </a:cubicBezTo>
                        <a:cubicBezTo>
                          <a:pt x="147" y="68"/>
                          <a:pt x="152" y="70"/>
                          <a:pt x="156" y="72"/>
                        </a:cubicBezTo>
                        <a:cubicBezTo>
                          <a:pt x="160" y="74"/>
                          <a:pt x="163" y="75"/>
                          <a:pt x="166" y="76"/>
                        </a:cubicBezTo>
                        <a:cubicBezTo>
                          <a:pt x="167" y="77"/>
                          <a:pt x="168" y="77"/>
                          <a:pt x="170" y="78"/>
                        </a:cubicBezTo>
                        <a:cubicBezTo>
                          <a:pt x="176" y="80"/>
                          <a:pt x="184" y="83"/>
                          <a:pt x="187" y="91"/>
                        </a:cubicBezTo>
                        <a:cubicBezTo>
                          <a:pt x="187" y="92"/>
                          <a:pt x="187" y="92"/>
                          <a:pt x="187" y="92"/>
                        </a:cubicBezTo>
                        <a:cubicBezTo>
                          <a:pt x="187" y="93"/>
                          <a:pt x="187" y="93"/>
                          <a:pt x="187" y="93"/>
                        </a:cubicBezTo>
                        <a:cubicBezTo>
                          <a:pt x="187" y="95"/>
                          <a:pt x="187" y="98"/>
                          <a:pt x="187" y="101"/>
                        </a:cubicBezTo>
                        <a:cubicBezTo>
                          <a:pt x="187" y="103"/>
                          <a:pt x="187" y="104"/>
                          <a:pt x="187" y="106"/>
                        </a:cubicBezTo>
                        <a:cubicBezTo>
                          <a:pt x="212" y="106"/>
                          <a:pt x="212" y="106"/>
                          <a:pt x="212" y="106"/>
                        </a:cubicBezTo>
                        <a:cubicBezTo>
                          <a:pt x="212" y="101"/>
                          <a:pt x="211" y="93"/>
                          <a:pt x="21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4"/>
                  <p:cNvSpPr/>
                  <p:nvPr/>
                </p:nvSpPr>
                <p:spPr bwMode="auto">
                  <a:xfrm>
                    <a:off x="7192963" y="2751138"/>
                    <a:ext cx="376238" cy="369888"/>
                  </a:xfrm>
                  <a:custGeom>
                    <a:avLst/>
                    <a:gdLst>
                      <a:gd name="T0" fmla="*/ 102 w 150"/>
                      <a:gd name="T1" fmla="*/ 17 h 147"/>
                      <a:gd name="T2" fmla="*/ 103 w 150"/>
                      <a:gd name="T3" fmla="*/ 32 h 147"/>
                      <a:gd name="T4" fmla="*/ 102 w 150"/>
                      <a:gd name="T5" fmla="*/ 46 h 147"/>
                      <a:gd name="T6" fmla="*/ 104 w 150"/>
                      <a:gd name="T7" fmla="*/ 50 h 147"/>
                      <a:gd name="T8" fmla="*/ 104 w 150"/>
                      <a:gd name="T9" fmla="*/ 62 h 147"/>
                      <a:gd name="T10" fmla="*/ 102 w 150"/>
                      <a:gd name="T11" fmla="*/ 68 h 147"/>
                      <a:gd name="T12" fmla="*/ 97 w 150"/>
                      <a:gd name="T13" fmla="*/ 72 h 147"/>
                      <a:gd name="T14" fmla="*/ 96 w 150"/>
                      <a:gd name="T15" fmla="*/ 82 h 147"/>
                      <a:gd name="T16" fmla="*/ 92 w 150"/>
                      <a:gd name="T17" fmla="*/ 90 h 147"/>
                      <a:gd name="T18" fmla="*/ 96 w 150"/>
                      <a:gd name="T19" fmla="*/ 90 h 147"/>
                      <a:gd name="T20" fmla="*/ 102 w 150"/>
                      <a:gd name="T21" fmla="*/ 101 h 147"/>
                      <a:gd name="T22" fmla="*/ 109 w 150"/>
                      <a:gd name="T23" fmla="*/ 103 h 147"/>
                      <a:gd name="T24" fmla="*/ 132 w 150"/>
                      <a:gd name="T25" fmla="*/ 113 h 147"/>
                      <a:gd name="T26" fmla="*/ 150 w 150"/>
                      <a:gd name="T27" fmla="*/ 124 h 147"/>
                      <a:gd name="T28" fmla="*/ 150 w 150"/>
                      <a:gd name="T29" fmla="*/ 147 h 147"/>
                      <a:gd name="T30" fmla="*/ 0 w 150"/>
                      <a:gd name="T31" fmla="*/ 147 h 147"/>
                      <a:gd name="T32" fmla="*/ 0 w 150"/>
                      <a:gd name="T33" fmla="*/ 124 h 147"/>
                      <a:gd name="T34" fmla="*/ 18 w 150"/>
                      <a:gd name="T35" fmla="*/ 113 h 147"/>
                      <a:gd name="T36" fmla="*/ 41 w 150"/>
                      <a:gd name="T37" fmla="*/ 103 h 147"/>
                      <a:gd name="T38" fmla="*/ 48 w 150"/>
                      <a:gd name="T39" fmla="*/ 101 h 147"/>
                      <a:gd name="T40" fmla="*/ 54 w 150"/>
                      <a:gd name="T41" fmla="*/ 90 h 147"/>
                      <a:gd name="T42" fmla="*/ 57 w 150"/>
                      <a:gd name="T43" fmla="*/ 90 h 147"/>
                      <a:gd name="T44" fmla="*/ 53 w 150"/>
                      <a:gd name="T45" fmla="*/ 83 h 147"/>
                      <a:gd name="T46" fmla="*/ 52 w 150"/>
                      <a:gd name="T47" fmla="*/ 70 h 147"/>
                      <a:gd name="T48" fmla="*/ 49 w 150"/>
                      <a:gd name="T49" fmla="*/ 70 h 147"/>
                      <a:gd name="T50" fmla="*/ 44 w 150"/>
                      <a:gd name="T51" fmla="*/ 53 h 147"/>
                      <a:gd name="T52" fmla="*/ 46 w 150"/>
                      <a:gd name="T53" fmla="*/ 46 h 147"/>
                      <a:gd name="T54" fmla="*/ 58 w 150"/>
                      <a:gd name="T55" fmla="*/ 7 h 147"/>
                      <a:gd name="T56" fmla="*/ 90 w 150"/>
                      <a:gd name="T57" fmla="*/ 7 h 147"/>
                      <a:gd name="T58" fmla="*/ 93 w 150"/>
                      <a:gd name="T59" fmla="*/ 10 h 147"/>
                      <a:gd name="T60" fmla="*/ 98 w 150"/>
                      <a:gd name="T61" fmla="*/ 10 h 147"/>
                      <a:gd name="T62" fmla="*/ 102 w 150"/>
                      <a:gd name="T63"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147">
                        <a:moveTo>
                          <a:pt x="102" y="17"/>
                        </a:moveTo>
                        <a:cubicBezTo>
                          <a:pt x="103" y="22"/>
                          <a:pt x="103" y="26"/>
                          <a:pt x="103" y="32"/>
                        </a:cubicBezTo>
                        <a:cubicBezTo>
                          <a:pt x="103" y="34"/>
                          <a:pt x="102" y="43"/>
                          <a:pt x="102" y="46"/>
                        </a:cubicBezTo>
                        <a:cubicBezTo>
                          <a:pt x="102" y="48"/>
                          <a:pt x="103" y="48"/>
                          <a:pt x="104" y="50"/>
                        </a:cubicBezTo>
                        <a:cubicBezTo>
                          <a:pt x="105" y="54"/>
                          <a:pt x="105" y="59"/>
                          <a:pt x="104" y="62"/>
                        </a:cubicBezTo>
                        <a:cubicBezTo>
                          <a:pt x="104" y="64"/>
                          <a:pt x="103" y="66"/>
                          <a:pt x="102" y="68"/>
                        </a:cubicBezTo>
                        <a:cubicBezTo>
                          <a:pt x="101" y="70"/>
                          <a:pt x="98" y="70"/>
                          <a:pt x="97" y="72"/>
                        </a:cubicBezTo>
                        <a:cubicBezTo>
                          <a:pt x="96" y="75"/>
                          <a:pt x="97" y="78"/>
                          <a:pt x="96" y="82"/>
                        </a:cubicBezTo>
                        <a:cubicBezTo>
                          <a:pt x="95" y="85"/>
                          <a:pt x="92" y="85"/>
                          <a:pt x="92" y="90"/>
                        </a:cubicBezTo>
                        <a:cubicBezTo>
                          <a:pt x="93" y="90"/>
                          <a:pt x="94" y="90"/>
                          <a:pt x="96" y="90"/>
                        </a:cubicBezTo>
                        <a:cubicBezTo>
                          <a:pt x="97" y="93"/>
                          <a:pt x="100" y="99"/>
                          <a:pt x="102" y="101"/>
                        </a:cubicBezTo>
                        <a:cubicBezTo>
                          <a:pt x="104" y="102"/>
                          <a:pt x="107" y="102"/>
                          <a:pt x="109" y="103"/>
                        </a:cubicBezTo>
                        <a:cubicBezTo>
                          <a:pt x="116" y="106"/>
                          <a:pt x="125" y="110"/>
                          <a:pt x="132" y="113"/>
                        </a:cubicBezTo>
                        <a:cubicBezTo>
                          <a:pt x="139" y="116"/>
                          <a:pt x="148" y="117"/>
                          <a:pt x="150" y="124"/>
                        </a:cubicBezTo>
                        <a:cubicBezTo>
                          <a:pt x="150" y="129"/>
                          <a:pt x="150" y="141"/>
                          <a:pt x="150" y="147"/>
                        </a:cubicBezTo>
                        <a:cubicBezTo>
                          <a:pt x="0" y="147"/>
                          <a:pt x="0" y="147"/>
                          <a:pt x="0" y="147"/>
                        </a:cubicBezTo>
                        <a:cubicBezTo>
                          <a:pt x="0" y="141"/>
                          <a:pt x="0" y="129"/>
                          <a:pt x="0" y="124"/>
                        </a:cubicBezTo>
                        <a:cubicBezTo>
                          <a:pt x="3" y="117"/>
                          <a:pt x="11" y="116"/>
                          <a:pt x="18" y="113"/>
                        </a:cubicBezTo>
                        <a:cubicBezTo>
                          <a:pt x="25" y="110"/>
                          <a:pt x="34" y="106"/>
                          <a:pt x="41" y="103"/>
                        </a:cubicBezTo>
                        <a:cubicBezTo>
                          <a:pt x="44" y="102"/>
                          <a:pt x="46" y="102"/>
                          <a:pt x="48" y="101"/>
                        </a:cubicBezTo>
                        <a:cubicBezTo>
                          <a:pt x="50" y="99"/>
                          <a:pt x="53" y="93"/>
                          <a:pt x="54" y="90"/>
                        </a:cubicBezTo>
                        <a:cubicBezTo>
                          <a:pt x="57" y="90"/>
                          <a:pt x="57" y="90"/>
                          <a:pt x="57" y="90"/>
                        </a:cubicBezTo>
                        <a:cubicBezTo>
                          <a:pt x="57" y="86"/>
                          <a:pt x="54" y="85"/>
                          <a:pt x="53" y="83"/>
                        </a:cubicBezTo>
                        <a:cubicBezTo>
                          <a:pt x="53" y="79"/>
                          <a:pt x="53" y="74"/>
                          <a:pt x="52" y="70"/>
                        </a:cubicBezTo>
                        <a:cubicBezTo>
                          <a:pt x="52" y="71"/>
                          <a:pt x="49" y="70"/>
                          <a:pt x="49" y="70"/>
                        </a:cubicBezTo>
                        <a:cubicBezTo>
                          <a:pt x="45" y="67"/>
                          <a:pt x="45" y="57"/>
                          <a:pt x="44" y="53"/>
                        </a:cubicBezTo>
                        <a:cubicBezTo>
                          <a:pt x="44" y="51"/>
                          <a:pt x="47" y="49"/>
                          <a:pt x="46" y="46"/>
                        </a:cubicBezTo>
                        <a:cubicBezTo>
                          <a:pt x="42" y="25"/>
                          <a:pt x="48" y="11"/>
                          <a:pt x="58" y="7"/>
                        </a:cubicBezTo>
                        <a:cubicBezTo>
                          <a:pt x="65" y="5"/>
                          <a:pt x="78" y="0"/>
                          <a:pt x="90" y="7"/>
                        </a:cubicBezTo>
                        <a:cubicBezTo>
                          <a:pt x="93" y="10"/>
                          <a:pt x="93" y="10"/>
                          <a:pt x="93" y="10"/>
                        </a:cubicBezTo>
                        <a:cubicBezTo>
                          <a:pt x="98" y="10"/>
                          <a:pt x="98" y="10"/>
                          <a:pt x="98" y="10"/>
                        </a:cubicBezTo>
                        <a:cubicBezTo>
                          <a:pt x="100" y="12"/>
                          <a:pt x="102" y="17"/>
                          <a:pt x="10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grpSp>
        <p:grpSp>
          <p:nvGrpSpPr>
            <p:cNvPr id="19" name="组合 18"/>
            <p:cNvGrpSpPr/>
            <p:nvPr/>
          </p:nvGrpSpPr>
          <p:grpSpPr>
            <a:xfrm rot="0">
              <a:off x="8769" y="2350"/>
              <a:ext cx="1978" cy="1978"/>
              <a:chOff x="4091971" y="1542563"/>
              <a:chExt cx="1256195" cy="1256195"/>
            </a:xfrm>
          </p:grpSpPr>
          <p:sp>
            <p:nvSpPr>
              <p:cNvPr id="61" name="椭圆 60"/>
              <p:cNvSpPr/>
              <p:nvPr/>
            </p:nvSpPr>
            <p:spPr>
              <a:xfrm>
                <a:off x="4091971" y="1542563"/>
                <a:ext cx="1256195" cy="125619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Freeform 13"/>
              <p:cNvSpPr>
                <a:spLocks noEditPoints="1"/>
              </p:cNvSpPr>
              <p:nvPr/>
            </p:nvSpPr>
            <p:spPr bwMode="auto">
              <a:xfrm>
                <a:off x="4411533" y="1880317"/>
                <a:ext cx="617071" cy="617072"/>
              </a:xfrm>
              <a:custGeom>
                <a:avLst/>
                <a:gdLst>
                  <a:gd name="T0" fmla="*/ 133 w 174"/>
                  <a:gd name="T1" fmla="*/ 29 h 174"/>
                  <a:gd name="T2" fmla="*/ 146 w 174"/>
                  <a:gd name="T3" fmla="*/ 42 h 174"/>
                  <a:gd name="T4" fmla="*/ 159 w 174"/>
                  <a:gd name="T5" fmla="*/ 28 h 174"/>
                  <a:gd name="T6" fmla="*/ 174 w 174"/>
                  <a:gd name="T7" fmla="*/ 43 h 174"/>
                  <a:gd name="T8" fmla="*/ 174 w 174"/>
                  <a:gd name="T9" fmla="*/ 0 h 174"/>
                  <a:gd name="T10" fmla="*/ 132 w 174"/>
                  <a:gd name="T11" fmla="*/ 0 h 174"/>
                  <a:gd name="T12" fmla="*/ 147 w 174"/>
                  <a:gd name="T13" fmla="*/ 15 h 174"/>
                  <a:gd name="T14" fmla="*/ 133 w 174"/>
                  <a:gd name="T15" fmla="*/ 29 h 174"/>
                  <a:gd name="T16" fmla="*/ 159 w 174"/>
                  <a:gd name="T17" fmla="*/ 146 h 174"/>
                  <a:gd name="T18" fmla="*/ 145 w 174"/>
                  <a:gd name="T19" fmla="*/ 132 h 174"/>
                  <a:gd name="T20" fmla="*/ 132 w 174"/>
                  <a:gd name="T21" fmla="*/ 145 h 174"/>
                  <a:gd name="T22" fmla="*/ 146 w 174"/>
                  <a:gd name="T23" fmla="*/ 159 h 174"/>
                  <a:gd name="T24" fmla="*/ 132 w 174"/>
                  <a:gd name="T25" fmla="*/ 174 h 174"/>
                  <a:gd name="T26" fmla="*/ 174 w 174"/>
                  <a:gd name="T27" fmla="*/ 174 h 174"/>
                  <a:gd name="T28" fmla="*/ 174 w 174"/>
                  <a:gd name="T29" fmla="*/ 131 h 174"/>
                  <a:gd name="T30" fmla="*/ 159 w 174"/>
                  <a:gd name="T31" fmla="*/ 146 h 174"/>
                  <a:gd name="T32" fmla="*/ 41 w 174"/>
                  <a:gd name="T33" fmla="*/ 145 h 174"/>
                  <a:gd name="T34" fmla="*/ 28 w 174"/>
                  <a:gd name="T35" fmla="*/ 132 h 174"/>
                  <a:gd name="T36" fmla="*/ 15 w 174"/>
                  <a:gd name="T37" fmla="*/ 146 h 174"/>
                  <a:gd name="T38" fmla="*/ 0 w 174"/>
                  <a:gd name="T39" fmla="*/ 131 h 174"/>
                  <a:gd name="T40" fmla="*/ 0 w 174"/>
                  <a:gd name="T41" fmla="*/ 174 h 174"/>
                  <a:gd name="T42" fmla="*/ 42 w 174"/>
                  <a:gd name="T43" fmla="*/ 174 h 174"/>
                  <a:gd name="T44" fmla="*/ 27 w 174"/>
                  <a:gd name="T45" fmla="*/ 159 h 174"/>
                  <a:gd name="T46" fmla="*/ 41 w 174"/>
                  <a:gd name="T47" fmla="*/ 145 h 174"/>
                  <a:gd name="T48" fmla="*/ 29 w 174"/>
                  <a:gd name="T49" fmla="*/ 42 h 174"/>
                  <a:gd name="T50" fmla="*/ 42 w 174"/>
                  <a:gd name="T51" fmla="*/ 29 h 174"/>
                  <a:gd name="T52" fmla="*/ 28 w 174"/>
                  <a:gd name="T53" fmla="*/ 15 h 174"/>
                  <a:gd name="T54" fmla="*/ 42 w 174"/>
                  <a:gd name="T55" fmla="*/ 0 h 174"/>
                  <a:gd name="T56" fmla="*/ 0 w 174"/>
                  <a:gd name="T57" fmla="*/ 0 h 174"/>
                  <a:gd name="T58" fmla="*/ 0 w 174"/>
                  <a:gd name="T59" fmla="*/ 43 h 174"/>
                  <a:gd name="T60" fmla="*/ 15 w 174"/>
                  <a:gd name="T61" fmla="*/ 28 h 174"/>
                  <a:gd name="T62" fmla="*/ 29 w 174"/>
                  <a:gd name="T63" fmla="*/ 42 h 174"/>
                  <a:gd name="T64" fmla="*/ 140 w 174"/>
                  <a:gd name="T65" fmla="*/ 105 h 174"/>
                  <a:gd name="T66" fmla="*/ 140 w 174"/>
                  <a:gd name="T67" fmla="*/ 70 h 174"/>
                  <a:gd name="T68" fmla="*/ 114 w 174"/>
                  <a:gd name="T69" fmla="*/ 44 h 174"/>
                  <a:gd name="T70" fmla="*/ 60 w 174"/>
                  <a:gd name="T71" fmla="*/ 44 h 174"/>
                  <a:gd name="T72" fmla="*/ 34 w 174"/>
                  <a:gd name="T73" fmla="*/ 70 h 174"/>
                  <a:gd name="T74" fmla="*/ 34 w 174"/>
                  <a:gd name="T75" fmla="*/ 105 h 174"/>
                  <a:gd name="T76" fmla="*/ 60 w 174"/>
                  <a:gd name="T77" fmla="*/ 131 h 174"/>
                  <a:gd name="T78" fmla="*/ 114 w 174"/>
                  <a:gd name="T79" fmla="*/ 131 h 174"/>
                  <a:gd name="T80" fmla="*/ 140 w 174"/>
                  <a:gd name="T81" fmla="*/ 10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 h="174">
                    <a:moveTo>
                      <a:pt x="133" y="29"/>
                    </a:moveTo>
                    <a:cubicBezTo>
                      <a:pt x="146" y="42"/>
                      <a:pt x="146" y="42"/>
                      <a:pt x="146" y="42"/>
                    </a:cubicBezTo>
                    <a:cubicBezTo>
                      <a:pt x="159" y="28"/>
                      <a:pt x="159" y="28"/>
                      <a:pt x="159" y="28"/>
                    </a:cubicBezTo>
                    <a:cubicBezTo>
                      <a:pt x="174" y="43"/>
                      <a:pt x="174" y="43"/>
                      <a:pt x="174" y="43"/>
                    </a:cubicBezTo>
                    <a:cubicBezTo>
                      <a:pt x="174" y="0"/>
                      <a:pt x="174" y="0"/>
                      <a:pt x="174" y="0"/>
                    </a:cubicBezTo>
                    <a:cubicBezTo>
                      <a:pt x="132" y="0"/>
                      <a:pt x="132" y="0"/>
                      <a:pt x="132" y="0"/>
                    </a:cubicBezTo>
                    <a:cubicBezTo>
                      <a:pt x="147" y="15"/>
                      <a:pt x="147" y="15"/>
                      <a:pt x="147" y="15"/>
                    </a:cubicBezTo>
                    <a:lnTo>
                      <a:pt x="133" y="29"/>
                    </a:lnTo>
                    <a:close/>
                    <a:moveTo>
                      <a:pt x="159" y="146"/>
                    </a:moveTo>
                    <a:cubicBezTo>
                      <a:pt x="145" y="132"/>
                      <a:pt x="145" y="132"/>
                      <a:pt x="145" y="132"/>
                    </a:cubicBezTo>
                    <a:cubicBezTo>
                      <a:pt x="132" y="145"/>
                      <a:pt x="132" y="145"/>
                      <a:pt x="132" y="145"/>
                    </a:cubicBezTo>
                    <a:cubicBezTo>
                      <a:pt x="146" y="159"/>
                      <a:pt x="146" y="159"/>
                      <a:pt x="146" y="159"/>
                    </a:cubicBezTo>
                    <a:cubicBezTo>
                      <a:pt x="132" y="174"/>
                      <a:pt x="132" y="174"/>
                      <a:pt x="132" y="174"/>
                    </a:cubicBezTo>
                    <a:cubicBezTo>
                      <a:pt x="174" y="174"/>
                      <a:pt x="174" y="174"/>
                      <a:pt x="174" y="174"/>
                    </a:cubicBezTo>
                    <a:cubicBezTo>
                      <a:pt x="174" y="131"/>
                      <a:pt x="174" y="131"/>
                      <a:pt x="174" y="131"/>
                    </a:cubicBezTo>
                    <a:lnTo>
                      <a:pt x="159" y="146"/>
                    </a:lnTo>
                    <a:close/>
                    <a:moveTo>
                      <a:pt x="41" y="145"/>
                    </a:moveTo>
                    <a:cubicBezTo>
                      <a:pt x="28" y="132"/>
                      <a:pt x="28" y="132"/>
                      <a:pt x="28" y="132"/>
                    </a:cubicBezTo>
                    <a:cubicBezTo>
                      <a:pt x="15" y="146"/>
                      <a:pt x="15" y="146"/>
                      <a:pt x="15" y="146"/>
                    </a:cubicBezTo>
                    <a:cubicBezTo>
                      <a:pt x="0" y="131"/>
                      <a:pt x="0" y="131"/>
                      <a:pt x="0" y="131"/>
                    </a:cubicBezTo>
                    <a:cubicBezTo>
                      <a:pt x="0" y="174"/>
                      <a:pt x="0" y="174"/>
                      <a:pt x="0" y="174"/>
                    </a:cubicBezTo>
                    <a:cubicBezTo>
                      <a:pt x="42" y="174"/>
                      <a:pt x="42" y="174"/>
                      <a:pt x="42" y="174"/>
                    </a:cubicBezTo>
                    <a:cubicBezTo>
                      <a:pt x="27" y="159"/>
                      <a:pt x="27" y="159"/>
                      <a:pt x="27" y="159"/>
                    </a:cubicBezTo>
                    <a:lnTo>
                      <a:pt x="41" y="145"/>
                    </a:lnTo>
                    <a:close/>
                    <a:moveTo>
                      <a:pt x="29" y="42"/>
                    </a:moveTo>
                    <a:cubicBezTo>
                      <a:pt x="42" y="29"/>
                      <a:pt x="42" y="29"/>
                      <a:pt x="42" y="29"/>
                    </a:cubicBezTo>
                    <a:cubicBezTo>
                      <a:pt x="28" y="15"/>
                      <a:pt x="28" y="15"/>
                      <a:pt x="28" y="15"/>
                    </a:cubicBezTo>
                    <a:cubicBezTo>
                      <a:pt x="42" y="0"/>
                      <a:pt x="42" y="0"/>
                      <a:pt x="42" y="0"/>
                    </a:cubicBezTo>
                    <a:cubicBezTo>
                      <a:pt x="0" y="0"/>
                      <a:pt x="0" y="0"/>
                      <a:pt x="0" y="0"/>
                    </a:cubicBezTo>
                    <a:cubicBezTo>
                      <a:pt x="0" y="43"/>
                      <a:pt x="0" y="43"/>
                      <a:pt x="0" y="43"/>
                    </a:cubicBezTo>
                    <a:cubicBezTo>
                      <a:pt x="15" y="28"/>
                      <a:pt x="15" y="28"/>
                      <a:pt x="15" y="28"/>
                    </a:cubicBezTo>
                    <a:lnTo>
                      <a:pt x="29" y="42"/>
                    </a:lnTo>
                    <a:close/>
                    <a:moveTo>
                      <a:pt x="140" y="105"/>
                    </a:moveTo>
                    <a:cubicBezTo>
                      <a:pt x="140" y="70"/>
                      <a:pt x="140" y="70"/>
                      <a:pt x="140" y="70"/>
                    </a:cubicBezTo>
                    <a:cubicBezTo>
                      <a:pt x="140" y="56"/>
                      <a:pt x="128" y="44"/>
                      <a:pt x="114" y="44"/>
                    </a:cubicBezTo>
                    <a:cubicBezTo>
                      <a:pt x="60" y="44"/>
                      <a:pt x="60" y="44"/>
                      <a:pt x="60" y="44"/>
                    </a:cubicBezTo>
                    <a:cubicBezTo>
                      <a:pt x="45" y="44"/>
                      <a:pt x="34" y="56"/>
                      <a:pt x="34" y="70"/>
                    </a:cubicBezTo>
                    <a:cubicBezTo>
                      <a:pt x="34" y="105"/>
                      <a:pt x="34" y="105"/>
                      <a:pt x="34" y="105"/>
                    </a:cubicBezTo>
                    <a:cubicBezTo>
                      <a:pt x="34" y="119"/>
                      <a:pt x="45" y="131"/>
                      <a:pt x="60" y="131"/>
                    </a:cubicBezTo>
                    <a:cubicBezTo>
                      <a:pt x="114" y="131"/>
                      <a:pt x="114" y="131"/>
                      <a:pt x="114" y="131"/>
                    </a:cubicBezTo>
                    <a:cubicBezTo>
                      <a:pt x="128" y="131"/>
                      <a:pt x="140" y="119"/>
                      <a:pt x="140" y="105"/>
                    </a:cubicBezTo>
                    <a:close/>
                  </a:path>
                </a:pathLst>
              </a:custGeom>
              <a:solidFill>
                <a:srgbClr val="7F7F7F"/>
              </a:solidFill>
              <a:ln>
                <a:noFill/>
              </a:ln>
            </p:spPr>
            <p:txBody>
              <a:bodyPr vert="horz" wrap="square" lIns="91440" tIns="45720" rIns="91440" bIns="45720" numCol="1" anchor="t" anchorCtr="0" compatLnSpc="1"/>
              <a:lstStyle/>
              <a:p>
                <a:endParaRPr lang="zh-CN" altLang="en-US"/>
              </a:p>
            </p:txBody>
          </p:sp>
        </p:grpSp>
        <p:sp>
          <p:nvSpPr>
            <p:cNvPr id="34" name="椭圆 33"/>
            <p:cNvSpPr/>
            <p:nvPr/>
          </p:nvSpPr>
          <p:spPr>
            <a:xfrm>
              <a:off x="3634" y="2371"/>
              <a:ext cx="1978" cy="1978"/>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41"/>
            <p:cNvSpPr>
              <a:spLocks noChangeArrowheads="1"/>
            </p:cNvSpPr>
            <p:nvPr/>
          </p:nvSpPr>
          <p:spPr bwMode="auto">
            <a:xfrm>
              <a:off x="3987" y="2955"/>
              <a:ext cx="1280" cy="77"/>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7" name="Freeform 42"/>
            <p:cNvSpPr/>
            <p:nvPr/>
          </p:nvSpPr>
          <p:spPr bwMode="auto">
            <a:xfrm>
              <a:off x="4485" y="3260"/>
              <a:ext cx="53" cy="55"/>
            </a:xfrm>
            <a:custGeom>
              <a:avLst/>
              <a:gdLst>
                <a:gd name="T0" fmla="*/ 7 w 13"/>
                <a:gd name="T1" fmla="*/ 0 h 14"/>
                <a:gd name="T2" fmla="*/ 7 w 13"/>
                <a:gd name="T3" fmla="*/ 0 h 14"/>
                <a:gd name="T4" fmla="*/ 2 w 13"/>
                <a:gd name="T5" fmla="*/ 2 h 14"/>
                <a:gd name="T6" fmla="*/ 0 w 13"/>
                <a:gd name="T7" fmla="*/ 7 h 14"/>
                <a:gd name="T8" fmla="*/ 2 w 13"/>
                <a:gd name="T9" fmla="*/ 12 h 14"/>
                <a:gd name="T10" fmla="*/ 7 w 13"/>
                <a:gd name="T11" fmla="*/ 14 h 14"/>
                <a:gd name="T12" fmla="*/ 7 w 13"/>
                <a:gd name="T13" fmla="*/ 14 h 14"/>
                <a:gd name="T14" fmla="*/ 11 w 13"/>
                <a:gd name="T15" fmla="*/ 12 h 14"/>
                <a:gd name="T16" fmla="*/ 13 w 13"/>
                <a:gd name="T17" fmla="*/ 7 h 14"/>
                <a:gd name="T18" fmla="*/ 7 w 13"/>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7" y="0"/>
                  </a:moveTo>
                  <a:cubicBezTo>
                    <a:pt x="7" y="0"/>
                    <a:pt x="7" y="0"/>
                    <a:pt x="7" y="0"/>
                  </a:cubicBezTo>
                  <a:cubicBezTo>
                    <a:pt x="5" y="0"/>
                    <a:pt x="3" y="1"/>
                    <a:pt x="2" y="2"/>
                  </a:cubicBezTo>
                  <a:cubicBezTo>
                    <a:pt x="0" y="3"/>
                    <a:pt x="0" y="5"/>
                    <a:pt x="0" y="7"/>
                  </a:cubicBezTo>
                  <a:cubicBezTo>
                    <a:pt x="0" y="9"/>
                    <a:pt x="0" y="10"/>
                    <a:pt x="2" y="12"/>
                  </a:cubicBezTo>
                  <a:cubicBezTo>
                    <a:pt x="3" y="13"/>
                    <a:pt x="5" y="14"/>
                    <a:pt x="7" y="14"/>
                  </a:cubicBezTo>
                  <a:cubicBezTo>
                    <a:pt x="7" y="14"/>
                    <a:pt x="7" y="14"/>
                    <a:pt x="7" y="14"/>
                  </a:cubicBezTo>
                  <a:cubicBezTo>
                    <a:pt x="8" y="14"/>
                    <a:pt x="10" y="13"/>
                    <a:pt x="11" y="12"/>
                  </a:cubicBezTo>
                  <a:cubicBezTo>
                    <a:pt x="13" y="10"/>
                    <a:pt x="13" y="9"/>
                    <a:pt x="13" y="7"/>
                  </a:cubicBezTo>
                  <a:cubicBezTo>
                    <a:pt x="13" y="3"/>
                    <a:pt x="10" y="0"/>
                    <a:pt x="7" y="0"/>
                  </a:cubicBezTo>
                  <a:close/>
                </a:path>
              </a:pathLst>
            </a:custGeom>
            <a:solidFill>
              <a:srgbClr val="7F7F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3"/>
            <p:cNvSpPr/>
            <p:nvPr/>
          </p:nvSpPr>
          <p:spPr bwMode="auto">
            <a:xfrm>
              <a:off x="4827" y="3260"/>
              <a:ext cx="50" cy="55"/>
            </a:xfrm>
            <a:custGeom>
              <a:avLst/>
              <a:gdLst>
                <a:gd name="T0" fmla="*/ 6 w 13"/>
                <a:gd name="T1" fmla="*/ 0 h 14"/>
                <a:gd name="T2" fmla="*/ 6 w 13"/>
                <a:gd name="T3" fmla="*/ 0 h 14"/>
                <a:gd name="T4" fmla="*/ 2 w 13"/>
                <a:gd name="T5" fmla="*/ 2 h 14"/>
                <a:gd name="T6" fmla="*/ 0 w 13"/>
                <a:gd name="T7" fmla="*/ 7 h 14"/>
                <a:gd name="T8" fmla="*/ 2 w 13"/>
                <a:gd name="T9" fmla="*/ 12 h 14"/>
                <a:gd name="T10" fmla="*/ 7 w 13"/>
                <a:gd name="T11" fmla="*/ 14 h 14"/>
                <a:gd name="T12" fmla="*/ 7 w 13"/>
                <a:gd name="T13" fmla="*/ 14 h 14"/>
                <a:gd name="T14" fmla="*/ 11 w 13"/>
                <a:gd name="T15" fmla="*/ 12 h 14"/>
                <a:gd name="T16" fmla="*/ 13 w 13"/>
                <a:gd name="T17" fmla="*/ 7 h 14"/>
                <a:gd name="T18" fmla="*/ 6 w 13"/>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0"/>
                  </a:moveTo>
                  <a:cubicBezTo>
                    <a:pt x="6" y="0"/>
                    <a:pt x="6" y="0"/>
                    <a:pt x="6" y="0"/>
                  </a:cubicBezTo>
                  <a:cubicBezTo>
                    <a:pt x="5" y="0"/>
                    <a:pt x="3" y="1"/>
                    <a:pt x="2" y="2"/>
                  </a:cubicBezTo>
                  <a:cubicBezTo>
                    <a:pt x="0" y="3"/>
                    <a:pt x="0" y="5"/>
                    <a:pt x="0" y="7"/>
                  </a:cubicBezTo>
                  <a:cubicBezTo>
                    <a:pt x="0" y="9"/>
                    <a:pt x="0" y="10"/>
                    <a:pt x="2" y="12"/>
                  </a:cubicBezTo>
                  <a:cubicBezTo>
                    <a:pt x="3" y="13"/>
                    <a:pt x="5" y="14"/>
                    <a:pt x="7" y="14"/>
                  </a:cubicBezTo>
                  <a:cubicBezTo>
                    <a:pt x="7" y="14"/>
                    <a:pt x="7" y="14"/>
                    <a:pt x="7" y="14"/>
                  </a:cubicBezTo>
                  <a:cubicBezTo>
                    <a:pt x="8" y="14"/>
                    <a:pt x="10" y="13"/>
                    <a:pt x="11" y="12"/>
                  </a:cubicBezTo>
                  <a:cubicBezTo>
                    <a:pt x="13" y="10"/>
                    <a:pt x="13" y="9"/>
                    <a:pt x="13" y="7"/>
                  </a:cubicBezTo>
                  <a:cubicBezTo>
                    <a:pt x="13" y="3"/>
                    <a:pt x="10" y="0"/>
                    <a:pt x="6" y="0"/>
                  </a:cubicBezTo>
                  <a:close/>
                </a:path>
              </a:pathLst>
            </a:custGeom>
            <a:solidFill>
              <a:srgbClr val="7F7F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44"/>
            <p:cNvSpPr/>
            <p:nvPr/>
          </p:nvSpPr>
          <p:spPr bwMode="auto">
            <a:xfrm>
              <a:off x="4917" y="3260"/>
              <a:ext cx="50" cy="55"/>
            </a:xfrm>
            <a:custGeom>
              <a:avLst/>
              <a:gdLst>
                <a:gd name="T0" fmla="*/ 7 w 13"/>
                <a:gd name="T1" fmla="*/ 0 h 14"/>
                <a:gd name="T2" fmla="*/ 7 w 13"/>
                <a:gd name="T3" fmla="*/ 0 h 14"/>
                <a:gd name="T4" fmla="*/ 2 w 13"/>
                <a:gd name="T5" fmla="*/ 2 h 14"/>
                <a:gd name="T6" fmla="*/ 0 w 13"/>
                <a:gd name="T7" fmla="*/ 7 h 14"/>
                <a:gd name="T8" fmla="*/ 2 w 13"/>
                <a:gd name="T9" fmla="*/ 12 h 14"/>
                <a:gd name="T10" fmla="*/ 7 w 13"/>
                <a:gd name="T11" fmla="*/ 14 h 14"/>
                <a:gd name="T12" fmla="*/ 7 w 13"/>
                <a:gd name="T13" fmla="*/ 14 h 14"/>
                <a:gd name="T14" fmla="*/ 11 w 13"/>
                <a:gd name="T15" fmla="*/ 12 h 14"/>
                <a:gd name="T16" fmla="*/ 13 w 13"/>
                <a:gd name="T17" fmla="*/ 7 h 14"/>
                <a:gd name="T18" fmla="*/ 11 w 13"/>
                <a:gd name="T19" fmla="*/ 2 h 14"/>
                <a:gd name="T20" fmla="*/ 7 w 13"/>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4">
                  <a:moveTo>
                    <a:pt x="7" y="0"/>
                  </a:moveTo>
                  <a:cubicBezTo>
                    <a:pt x="7" y="0"/>
                    <a:pt x="7" y="0"/>
                    <a:pt x="7" y="0"/>
                  </a:cubicBezTo>
                  <a:cubicBezTo>
                    <a:pt x="5" y="0"/>
                    <a:pt x="3" y="1"/>
                    <a:pt x="2" y="2"/>
                  </a:cubicBezTo>
                  <a:cubicBezTo>
                    <a:pt x="0" y="3"/>
                    <a:pt x="0" y="5"/>
                    <a:pt x="0" y="7"/>
                  </a:cubicBezTo>
                  <a:cubicBezTo>
                    <a:pt x="0" y="9"/>
                    <a:pt x="0" y="10"/>
                    <a:pt x="2" y="12"/>
                  </a:cubicBezTo>
                  <a:cubicBezTo>
                    <a:pt x="3" y="13"/>
                    <a:pt x="5" y="14"/>
                    <a:pt x="7" y="14"/>
                  </a:cubicBezTo>
                  <a:cubicBezTo>
                    <a:pt x="7" y="14"/>
                    <a:pt x="7" y="14"/>
                    <a:pt x="7" y="14"/>
                  </a:cubicBezTo>
                  <a:cubicBezTo>
                    <a:pt x="8" y="14"/>
                    <a:pt x="10" y="13"/>
                    <a:pt x="11" y="12"/>
                  </a:cubicBezTo>
                  <a:cubicBezTo>
                    <a:pt x="13" y="10"/>
                    <a:pt x="13" y="9"/>
                    <a:pt x="13" y="7"/>
                  </a:cubicBezTo>
                  <a:cubicBezTo>
                    <a:pt x="13" y="5"/>
                    <a:pt x="13" y="3"/>
                    <a:pt x="11" y="2"/>
                  </a:cubicBezTo>
                  <a:cubicBezTo>
                    <a:pt x="10" y="1"/>
                    <a:pt x="8" y="0"/>
                    <a:pt x="7" y="0"/>
                  </a:cubicBezTo>
                  <a:close/>
                </a:path>
              </a:pathLst>
            </a:custGeom>
            <a:solidFill>
              <a:srgbClr val="7F7F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5"/>
            <p:cNvSpPr>
              <a:spLocks noEditPoints="1"/>
            </p:cNvSpPr>
            <p:nvPr/>
          </p:nvSpPr>
          <p:spPr bwMode="auto">
            <a:xfrm>
              <a:off x="4057" y="3060"/>
              <a:ext cx="1140" cy="697"/>
            </a:xfrm>
            <a:custGeom>
              <a:avLst/>
              <a:gdLst>
                <a:gd name="T0" fmla="*/ 116 w 290"/>
                <a:gd name="T1" fmla="*/ 127 h 177"/>
                <a:gd name="T2" fmla="*/ 290 w 290"/>
                <a:gd name="T3" fmla="*/ 0 h 177"/>
                <a:gd name="T4" fmla="*/ 66 w 290"/>
                <a:gd name="T5" fmla="*/ 69 h 177"/>
                <a:gd name="T6" fmla="*/ 56 w 290"/>
                <a:gd name="T7" fmla="*/ 65 h 177"/>
                <a:gd name="T8" fmla="*/ 66 w 290"/>
                <a:gd name="T9" fmla="*/ 65 h 177"/>
                <a:gd name="T10" fmla="*/ 54 w 290"/>
                <a:gd name="T11" fmla="*/ 46 h 177"/>
                <a:gd name="T12" fmla="*/ 72 w 290"/>
                <a:gd name="T13" fmla="*/ 40 h 177"/>
                <a:gd name="T14" fmla="*/ 61 w 290"/>
                <a:gd name="T15" fmla="*/ 42 h 177"/>
                <a:gd name="T16" fmla="*/ 70 w 290"/>
                <a:gd name="T17" fmla="*/ 54 h 177"/>
                <a:gd name="T18" fmla="*/ 103 w 290"/>
                <a:gd name="T19" fmla="*/ 67 h 177"/>
                <a:gd name="T20" fmla="*/ 99 w 290"/>
                <a:gd name="T21" fmla="*/ 55 h 177"/>
                <a:gd name="T22" fmla="*/ 92 w 290"/>
                <a:gd name="T23" fmla="*/ 52 h 177"/>
                <a:gd name="T24" fmla="*/ 91 w 290"/>
                <a:gd name="T25" fmla="*/ 67 h 177"/>
                <a:gd name="T26" fmla="*/ 87 w 290"/>
                <a:gd name="T27" fmla="*/ 55 h 177"/>
                <a:gd name="T28" fmla="*/ 80 w 290"/>
                <a:gd name="T29" fmla="*/ 52 h 177"/>
                <a:gd name="T30" fmla="*/ 79 w 290"/>
                <a:gd name="T31" fmla="*/ 67 h 177"/>
                <a:gd name="T32" fmla="*/ 75 w 290"/>
                <a:gd name="T33" fmla="*/ 55 h 177"/>
                <a:gd name="T34" fmla="*/ 83 w 290"/>
                <a:gd name="T35" fmla="*/ 47 h 177"/>
                <a:gd name="T36" fmla="*/ 95 w 290"/>
                <a:gd name="T37" fmla="*/ 47 h 177"/>
                <a:gd name="T38" fmla="*/ 103 w 290"/>
                <a:gd name="T39" fmla="*/ 55 h 177"/>
                <a:gd name="T40" fmla="*/ 126 w 290"/>
                <a:gd name="T41" fmla="*/ 67 h 177"/>
                <a:gd name="T42" fmla="*/ 122 w 290"/>
                <a:gd name="T43" fmla="*/ 66 h 177"/>
                <a:gd name="T44" fmla="*/ 105 w 290"/>
                <a:gd name="T45" fmla="*/ 58 h 177"/>
                <a:gd name="T46" fmla="*/ 126 w 290"/>
                <a:gd name="T47" fmla="*/ 58 h 177"/>
                <a:gd name="T48" fmla="*/ 134 w 290"/>
                <a:gd name="T49" fmla="*/ 52 h 177"/>
                <a:gd name="T50" fmla="*/ 132 w 290"/>
                <a:gd name="T51" fmla="*/ 67 h 177"/>
                <a:gd name="T52" fmla="*/ 129 w 290"/>
                <a:gd name="T53" fmla="*/ 49 h 177"/>
                <a:gd name="T54" fmla="*/ 138 w 290"/>
                <a:gd name="T55" fmla="*/ 47 h 177"/>
                <a:gd name="T56" fmla="*/ 140 w 290"/>
                <a:gd name="T57" fmla="*/ 49 h 177"/>
                <a:gd name="T58" fmla="*/ 150 w 290"/>
                <a:gd name="T59" fmla="*/ 69 h 177"/>
                <a:gd name="T60" fmla="*/ 141 w 290"/>
                <a:gd name="T61" fmla="*/ 44 h 177"/>
                <a:gd name="T62" fmla="*/ 145 w 290"/>
                <a:gd name="T63" fmla="*/ 45 h 177"/>
                <a:gd name="T64" fmla="*/ 151 w 290"/>
                <a:gd name="T65" fmla="*/ 47 h 177"/>
                <a:gd name="T66" fmla="*/ 151 w 290"/>
                <a:gd name="T67" fmla="*/ 51 h 177"/>
                <a:gd name="T68" fmla="*/ 151 w 290"/>
                <a:gd name="T69" fmla="*/ 51 h 177"/>
                <a:gd name="T70" fmla="*/ 150 w 290"/>
                <a:gd name="T71" fmla="*/ 65 h 177"/>
                <a:gd name="T72" fmla="*/ 153 w 290"/>
                <a:gd name="T73" fmla="*/ 67 h 177"/>
                <a:gd name="T74" fmla="*/ 168 w 290"/>
                <a:gd name="T75" fmla="*/ 67 h 177"/>
                <a:gd name="T76" fmla="*/ 164 w 290"/>
                <a:gd name="T77" fmla="*/ 48 h 177"/>
                <a:gd name="T78" fmla="*/ 176 w 290"/>
                <a:gd name="T79" fmla="*/ 38 h 177"/>
                <a:gd name="T80" fmla="*/ 176 w 290"/>
                <a:gd name="T81" fmla="*/ 42 h 177"/>
                <a:gd name="T82" fmla="*/ 168 w 290"/>
                <a:gd name="T83" fmla="*/ 48 h 177"/>
                <a:gd name="T84" fmla="*/ 176 w 290"/>
                <a:gd name="T85" fmla="*/ 51 h 177"/>
                <a:gd name="T86" fmla="*/ 189 w 290"/>
                <a:gd name="T87" fmla="*/ 51 h 177"/>
                <a:gd name="T88" fmla="*/ 184 w 290"/>
                <a:gd name="T89" fmla="*/ 67 h 177"/>
                <a:gd name="T90" fmla="*/ 180 w 290"/>
                <a:gd name="T91" fmla="*/ 49 h 177"/>
                <a:gd name="T92" fmla="*/ 184 w 290"/>
                <a:gd name="T93" fmla="*/ 49 h 177"/>
                <a:gd name="T94" fmla="*/ 190 w 290"/>
                <a:gd name="T95" fmla="*/ 47 h 177"/>
                <a:gd name="T96" fmla="*/ 203 w 290"/>
                <a:gd name="T97" fmla="*/ 69 h 177"/>
                <a:gd name="T98" fmla="*/ 195 w 290"/>
                <a:gd name="T99" fmla="*/ 50 h 177"/>
                <a:gd name="T100" fmla="*/ 210 w 290"/>
                <a:gd name="T101" fmla="*/ 65 h 177"/>
                <a:gd name="T102" fmla="*/ 226 w 290"/>
                <a:gd name="T103" fmla="*/ 78 h 177"/>
                <a:gd name="T104" fmla="*/ 215 w 290"/>
                <a:gd name="T105" fmla="*/ 70 h 177"/>
                <a:gd name="T106" fmla="*/ 219 w 290"/>
                <a:gd name="T107" fmla="*/ 69 h 177"/>
                <a:gd name="T108" fmla="*/ 232 w 290"/>
                <a:gd name="T109" fmla="*/ 67 h 177"/>
                <a:gd name="T110" fmla="*/ 218 w 290"/>
                <a:gd name="T111" fmla="*/ 65 h 177"/>
                <a:gd name="T112" fmla="*/ 226 w 290"/>
                <a:gd name="T113" fmla="*/ 47 h 177"/>
                <a:gd name="T114" fmla="*/ 236 w 290"/>
                <a:gd name="T115" fmla="*/ 67 h 177"/>
                <a:gd name="T116" fmla="*/ 217 w 290"/>
                <a:gd name="T117" fmla="*/ 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 h="177">
                  <a:moveTo>
                    <a:pt x="0" y="0"/>
                  </a:moveTo>
                  <a:cubicBezTo>
                    <a:pt x="0" y="177"/>
                    <a:pt x="0" y="177"/>
                    <a:pt x="0" y="177"/>
                  </a:cubicBezTo>
                  <a:cubicBezTo>
                    <a:pt x="116" y="177"/>
                    <a:pt x="116" y="177"/>
                    <a:pt x="116" y="177"/>
                  </a:cubicBezTo>
                  <a:cubicBezTo>
                    <a:pt x="116" y="127"/>
                    <a:pt x="116" y="127"/>
                    <a:pt x="116" y="127"/>
                  </a:cubicBezTo>
                  <a:cubicBezTo>
                    <a:pt x="174" y="127"/>
                    <a:pt x="174" y="127"/>
                    <a:pt x="174" y="127"/>
                  </a:cubicBezTo>
                  <a:cubicBezTo>
                    <a:pt x="174" y="177"/>
                    <a:pt x="174" y="177"/>
                    <a:pt x="174" y="177"/>
                  </a:cubicBezTo>
                  <a:cubicBezTo>
                    <a:pt x="290" y="177"/>
                    <a:pt x="290" y="177"/>
                    <a:pt x="290" y="177"/>
                  </a:cubicBezTo>
                  <a:cubicBezTo>
                    <a:pt x="290" y="0"/>
                    <a:pt x="290" y="0"/>
                    <a:pt x="290" y="0"/>
                  </a:cubicBezTo>
                  <a:lnTo>
                    <a:pt x="0" y="0"/>
                  </a:lnTo>
                  <a:close/>
                  <a:moveTo>
                    <a:pt x="66" y="69"/>
                  </a:moveTo>
                  <a:cubicBezTo>
                    <a:pt x="66" y="69"/>
                    <a:pt x="66" y="69"/>
                    <a:pt x="66" y="69"/>
                  </a:cubicBezTo>
                  <a:cubicBezTo>
                    <a:pt x="66" y="69"/>
                    <a:pt x="66" y="69"/>
                    <a:pt x="66" y="69"/>
                  </a:cubicBezTo>
                  <a:cubicBezTo>
                    <a:pt x="56" y="69"/>
                    <a:pt x="56" y="69"/>
                    <a:pt x="56" y="69"/>
                  </a:cubicBezTo>
                  <a:cubicBezTo>
                    <a:pt x="56" y="69"/>
                    <a:pt x="56" y="69"/>
                    <a:pt x="56" y="69"/>
                  </a:cubicBezTo>
                  <a:cubicBezTo>
                    <a:pt x="54" y="69"/>
                    <a:pt x="54" y="68"/>
                    <a:pt x="54" y="67"/>
                  </a:cubicBezTo>
                  <a:cubicBezTo>
                    <a:pt x="54" y="66"/>
                    <a:pt x="54" y="65"/>
                    <a:pt x="56" y="65"/>
                  </a:cubicBezTo>
                  <a:cubicBezTo>
                    <a:pt x="56" y="65"/>
                    <a:pt x="56" y="65"/>
                    <a:pt x="56" y="65"/>
                  </a:cubicBezTo>
                  <a:cubicBezTo>
                    <a:pt x="66" y="65"/>
                    <a:pt x="66" y="65"/>
                    <a:pt x="66" y="65"/>
                  </a:cubicBezTo>
                  <a:cubicBezTo>
                    <a:pt x="66" y="65"/>
                    <a:pt x="66" y="65"/>
                    <a:pt x="66" y="65"/>
                  </a:cubicBezTo>
                  <a:cubicBezTo>
                    <a:pt x="66" y="65"/>
                    <a:pt x="66" y="65"/>
                    <a:pt x="66" y="65"/>
                  </a:cubicBezTo>
                  <a:cubicBezTo>
                    <a:pt x="68" y="65"/>
                    <a:pt x="70" y="63"/>
                    <a:pt x="70" y="61"/>
                  </a:cubicBezTo>
                  <a:cubicBezTo>
                    <a:pt x="70" y="60"/>
                    <a:pt x="69" y="58"/>
                    <a:pt x="68" y="58"/>
                  </a:cubicBezTo>
                  <a:cubicBezTo>
                    <a:pt x="58" y="53"/>
                    <a:pt x="58" y="53"/>
                    <a:pt x="58" y="53"/>
                  </a:cubicBezTo>
                  <a:cubicBezTo>
                    <a:pt x="55" y="51"/>
                    <a:pt x="54" y="49"/>
                    <a:pt x="54" y="46"/>
                  </a:cubicBezTo>
                  <a:cubicBezTo>
                    <a:pt x="54" y="42"/>
                    <a:pt x="57" y="38"/>
                    <a:pt x="61" y="38"/>
                  </a:cubicBezTo>
                  <a:cubicBezTo>
                    <a:pt x="61" y="38"/>
                    <a:pt x="61" y="38"/>
                    <a:pt x="61" y="38"/>
                  </a:cubicBezTo>
                  <a:cubicBezTo>
                    <a:pt x="70" y="38"/>
                    <a:pt x="70" y="38"/>
                    <a:pt x="70" y="38"/>
                  </a:cubicBezTo>
                  <a:cubicBezTo>
                    <a:pt x="71" y="38"/>
                    <a:pt x="72" y="39"/>
                    <a:pt x="72" y="40"/>
                  </a:cubicBezTo>
                  <a:cubicBezTo>
                    <a:pt x="72" y="41"/>
                    <a:pt x="71" y="42"/>
                    <a:pt x="70" y="42"/>
                  </a:cubicBezTo>
                  <a:cubicBezTo>
                    <a:pt x="70" y="42"/>
                    <a:pt x="70" y="42"/>
                    <a:pt x="70" y="42"/>
                  </a:cubicBezTo>
                  <a:cubicBezTo>
                    <a:pt x="61" y="42"/>
                    <a:pt x="61" y="42"/>
                    <a:pt x="61" y="42"/>
                  </a:cubicBezTo>
                  <a:cubicBezTo>
                    <a:pt x="61" y="42"/>
                    <a:pt x="61" y="42"/>
                    <a:pt x="61" y="42"/>
                  </a:cubicBezTo>
                  <a:cubicBezTo>
                    <a:pt x="61" y="42"/>
                    <a:pt x="61" y="42"/>
                    <a:pt x="61" y="42"/>
                  </a:cubicBezTo>
                  <a:cubicBezTo>
                    <a:pt x="59" y="42"/>
                    <a:pt x="57" y="44"/>
                    <a:pt x="57" y="46"/>
                  </a:cubicBezTo>
                  <a:cubicBezTo>
                    <a:pt x="57" y="47"/>
                    <a:pt x="58" y="49"/>
                    <a:pt x="59" y="49"/>
                  </a:cubicBezTo>
                  <a:cubicBezTo>
                    <a:pt x="70" y="54"/>
                    <a:pt x="70" y="54"/>
                    <a:pt x="70" y="54"/>
                  </a:cubicBezTo>
                  <a:cubicBezTo>
                    <a:pt x="72" y="56"/>
                    <a:pt x="73" y="58"/>
                    <a:pt x="73" y="61"/>
                  </a:cubicBezTo>
                  <a:cubicBezTo>
                    <a:pt x="73" y="65"/>
                    <a:pt x="70" y="68"/>
                    <a:pt x="66" y="69"/>
                  </a:cubicBezTo>
                  <a:close/>
                  <a:moveTo>
                    <a:pt x="103" y="67"/>
                  </a:moveTo>
                  <a:cubicBezTo>
                    <a:pt x="103" y="67"/>
                    <a:pt x="103" y="67"/>
                    <a:pt x="103" y="67"/>
                  </a:cubicBezTo>
                  <a:cubicBezTo>
                    <a:pt x="103" y="68"/>
                    <a:pt x="102" y="69"/>
                    <a:pt x="101" y="69"/>
                  </a:cubicBezTo>
                  <a:cubicBezTo>
                    <a:pt x="100" y="69"/>
                    <a:pt x="99" y="68"/>
                    <a:pt x="99" y="67"/>
                  </a:cubicBezTo>
                  <a:cubicBezTo>
                    <a:pt x="99" y="67"/>
                    <a:pt x="99" y="67"/>
                    <a:pt x="99" y="67"/>
                  </a:cubicBezTo>
                  <a:cubicBezTo>
                    <a:pt x="99" y="55"/>
                    <a:pt x="99" y="55"/>
                    <a:pt x="99" y="55"/>
                  </a:cubicBezTo>
                  <a:cubicBezTo>
                    <a:pt x="99" y="54"/>
                    <a:pt x="98" y="53"/>
                    <a:pt x="98" y="52"/>
                  </a:cubicBezTo>
                  <a:cubicBezTo>
                    <a:pt x="97" y="51"/>
                    <a:pt x="96" y="51"/>
                    <a:pt x="95" y="51"/>
                  </a:cubicBezTo>
                  <a:cubicBezTo>
                    <a:pt x="95" y="51"/>
                    <a:pt x="95" y="51"/>
                    <a:pt x="95" y="51"/>
                  </a:cubicBezTo>
                  <a:cubicBezTo>
                    <a:pt x="94" y="51"/>
                    <a:pt x="93" y="51"/>
                    <a:pt x="92" y="52"/>
                  </a:cubicBezTo>
                  <a:cubicBezTo>
                    <a:pt x="91" y="53"/>
                    <a:pt x="91" y="54"/>
                    <a:pt x="91" y="55"/>
                  </a:cubicBezTo>
                  <a:cubicBezTo>
                    <a:pt x="91" y="55"/>
                    <a:pt x="91" y="55"/>
                    <a:pt x="91" y="55"/>
                  </a:cubicBezTo>
                  <a:cubicBezTo>
                    <a:pt x="91" y="67"/>
                    <a:pt x="91" y="67"/>
                    <a:pt x="91" y="67"/>
                  </a:cubicBezTo>
                  <a:cubicBezTo>
                    <a:pt x="91" y="67"/>
                    <a:pt x="91" y="67"/>
                    <a:pt x="91" y="67"/>
                  </a:cubicBezTo>
                  <a:cubicBezTo>
                    <a:pt x="91" y="68"/>
                    <a:pt x="90" y="69"/>
                    <a:pt x="89" y="69"/>
                  </a:cubicBezTo>
                  <a:cubicBezTo>
                    <a:pt x="88" y="69"/>
                    <a:pt x="87" y="68"/>
                    <a:pt x="87" y="67"/>
                  </a:cubicBezTo>
                  <a:cubicBezTo>
                    <a:pt x="87" y="67"/>
                    <a:pt x="87" y="67"/>
                    <a:pt x="87" y="67"/>
                  </a:cubicBezTo>
                  <a:cubicBezTo>
                    <a:pt x="87" y="55"/>
                    <a:pt x="87" y="55"/>
                    <a:pt x="87" y="55"/>
                  </a:cubicBezTo>
                  <a:cubicBezTo>
                    <a:pt x="87" y="54"/>
                    <a:pt x="87" y="53"/>
                    <a:pt x="86" y="52"/>
                  </a:cubicBezTo>
                  <a:cubicBezTo>
                    <a:pt x="85" y="51"/>
                    <a:pt x="84" y="51"/>
                    <a:pt x="83" y="51"/>
                  </a:cubicBezTo>
                  <a:cubicBezTo>
                    <a:pt x="83" y="51"/>
                    <a:pt x="83" y="51"/>
                    <a:pt x="83" y="51"/>
                  </a:cubicBezTo>
                  <a:cubicBezTo>
                    <a:pt x="82" y="51"/>
                    <a:pt x="81" y="51"/>
                    <a:pt x="80" y="52"/>
                  </a:cubicBezTo>
                  <a:cubicBezTo>
                    <a:pt x="80" y="53"/>
                    <a:pt x="79" y="54"/>
                    <a:pt x="79" y="55"/>
                  </a:cubicBezTo>
                  <a:cubicBezTo>
                    <a:pt x="79" y="55"/>
                    <a:pt x="79" y="55"/>
                    <a:pt x="79" y="55"/>
                  </a:cubicBezTo>
                  <a:cubicBezTo>
                    <a:pt x="79" y="67"/>
                    <a:pt x="79" y="67"/>
                    <a:pt x="79" y="67"/>
                  </a:cubicBezTo>
                  <a:cubicBezTo>
                    <a:pt x="79" y="67"/>
                    <a:pt x="79" y="67"/>
                    <a:pt x="79" y="67"/>
                  </a:cubicBezTo>
                  <a:cubicBezTo>
                    <a:pt x="79" y="68"/>
                    <a:pt x="78" y="69"/>
                    <a:pt x="77" y="69"/>
                  </a:cubicBezTo>
                  <a:cubicBezTo>
                    <a:pt x="76" y="69"/>
                    <a:pt x="75" y="68"/>
                    <a:pt x="75" y="67"/>
                  </a:cubicBezTo>
                  <a:cubicBezTo>
                    <a:pt x="75" y="67"/>
                    <a:pt x="75" y="67"/>
                    <a:pt x="75" y="67"/>
                  </a:cubicBezTo>
                  <a:cubicBezTo>
                    <a:pt x="75" y="55"/>
                    <a:pt x="75" y="55"/>
                    <a:pt x="75" y="55"/>
                  </a:cubicBezTo>
                  <a:cubicBezTo>
                    <a:pt x="75" y="55"/>
                    <a:pt x="75" y="55"/>
                    <a:pt x="75" y="55"/>
                  </a:cubicBezTo>
                  <a:cubicBezTo>
                    <a:pt x="75" y="53"/>
                    <a:pt x="76" y="51"/>
                    <a:pt x="78" y="49"/>
                  </a:cubicBezTo>
                  <a:cubicBezTo>
                    <a:pt x="79" y="48"/>
                    <a:pt x="81" y="47"/>
                    <a:pt x="83" y="47"/>
                  </a:cubicBezTo>
                  <a:cubicBezTo>
                    <a:pt x="83" y="47"/>
                    <a:pt x="83" y="47"/>
                    <a:pt x="83" y="47"/>
                  </a:cubicBezTo>
                  <a:cubicBezTo>
                    <a:pt x="85" y="47"/>
                    <a:pt x="87" y="48"/>
                    <a:pt x="89" y="49"/>
                  </a:cubicBezTo>
                  <a:cubicBezTo>
                    <a:pt x="89" y="49"/>
                    <a:pt x="89" y="50"/>
                    <a:pt x="89" y="50"/>
                  </a:cubicBezTo>
                  <a:cubicBezTo>
                    <a:pt x="89" y="50"/>
                    <a:pt x="89" y="49"/>
                    <a:pt x="89" y="49"/>
                  </a:cubicBezTo>
                  <a:cubicBezTo>
                    <a:pt x="91" y="48"/>
                    <a:pt x="93" y="47"/>
                    <a:pt x="95" y="47"/>
                  </a:cubicBezTo>
                  <a:cubicBezTo>
                    <a:pt x="95" y="47"/>
                    <a:pt x="95" y="47"/>
                    <a:pt x="95" y="47"/>
                  </a:cubicBezTo>
                  <a:cubicBezTo>
                    <a:pt x="97" y="47"/>
                    <a:pt x="99" y="48"/>
                    <a:pt x="100" y="49"/>
                  </a:cubicBezTo>
                  <a:cubicBezTo>
                    <a:pt x="102" y="51"/>
                    <a:pt x="103" y="53"/>
                    <a:pt x="103" y="55"/>
                  </a:cubicBezTo>
                  <a:cubicBezTo>
                    <a:pt x="103" y="55"/>
                    <a:pt x="103" y="55"/>
                    <a:pt x="103" y="55"/>
                  </a:cubicBezTo>
                  <a:lnTo>
                    <a:pt x="103" y="67"/>
                  </a:lnTo>
                  <a:close/>
                  <a:moveTo>
                    <a:pt x="126" y="58"/>
                  </a:moveTo>
                  <a:cubicBezTo>
                    <a:pt x="126" y="67"/>
                    <a:pt x="126" y="67"/>
                    <a:pt x="126" y="67"/>
                  </a:cubicBezTo>
                  <a:cubicBezTo>
                    <a:pt x="126" y="67"/>
                    <a:pt x="126" y="67"/>
                    <a:pt x="126" y="67"/>
                  </a:cubicBezTo>
                  <a:cubicBezTo>
                    <a:pt x="126" y="68"/>
                    <a:pt x="125" y="69"/>
                    <a:pt x="124" y="69"/>
                  </a:cubicBezTo>
                  <a:cubicBezTo>
                    <a:pt x="123" y="69"/>
                    <a:pt x="122" y="68"/>
                    <a:pt x="122" y="67"/>
                  </a:cubicBezTo>
                  <a:cubicBezTo>
                    <a:pt x="122" y="67"/>
                    <a:pt x="122" y="67"/>
                    <a:pt x="122" y="67"/>
                  </a:cubicBezTo>
                  <a:cubicBezTo>
                    <a:pt x="122" y="66"/>
                    <a:pt x="122" y="66"/>
                    <a:pt x="122" y="66"/>
                  </a:cubicBezTo>
                  <a:cubicBezTo>
                    <a:pt x="120" y="68"/>
                    <a:pt x="118" y="69"/>
                    <a:pt x="116" y="69"/>
                  </a:cubicBezTo>
                  <a:cubicBezTo>
                    <a:pt x="116" y="69"/>
                    <a:pt x="116" y="69"/>
                    <a:pt x="116" y="69"/>
                  </a:cubicBezTo>
                  <a:cubicBezTo>
                    <a:pt x="113" y="69"/>
                    <a:pt x="110" y="67"/>
                    <a:pt x="108" y="65"/>
                  </a:cubicBezTo>
                  <a:cubicBezTo>
                    <a:pt x="106" y="63"/>
                    <a:pt x="105" y="61"/>
                    <a:pt x="105" y="58"/>
                  </a:cubicBezTo>
                  <a:cubicBezTo>
                    <a:pt x="105" y="55"/>
                    <a:pt x="106" y="52"/>
                    <a:pt x="108" y="50"/>
                  </a:cubicBezTo>
                  <a:cubicBezTo>
                    <a:pt x="110" y="48"/>
                    <a:pt x="113" y="47"/>
                    <a:pt x="116" y="47"/>
                  </a:cubicBezTo>
                  <a:cubicBezTo>
                    <a:pt x="116" y="47"/>
                    <a:pt x="116" y="47"/>
                    <a:pt x="116" y="47"/>
                  </a:cubicBezTo>
                  <a:cubicBezTo>
                    <a:pt x="121" y="47"/>
                    <a:pt x="126" y="52"/>
                    <a:pt x="126" y="58"/>
                  </a:cubicBezTo>
                  <a:cubicBezTo>
                    <a:pt x="126" y="58"/>
                    <a:pt x="126" y="58"/>
                    <a:pt x="126" y="58"/>
                  </a:cubicBezTo>
                  <a:close/>
                  <a:moveTo>
                    <a:pt x="138" y="51"/>
                  </a:moveTo>
                  <a:cubicBezTo>
                    <a:pt x="138" y="51"/>
                    <a:pt x="138" y="51"/>
                    <a:pt x="138" y="51"/>
                  </a:cubicBezTo>
                  <a:cubicBezTo>
                    <a:pt x="136" y="51"/>
                    <a:pt x="135" y="51"/>
                    <a:pt x="134" y="52"/>
                  </a:cubicBezTo>
                  <a:cubicBezTo>
                    <a:pt x="133" y="53"/>
                    <a:pt x="132" y="55"/>
                    <a:pt x="132" y="56"/>
                  </a:cubicBezTo>
                  <a:cubicBezTo>
                    <a:pt x="132" y="60"/>
                    <a:pt x="132" y="60"/>
                    <a:pt x="132" y="60"/>
                  </a:cubicBezTo>
                  <a:cubicBezTo>
                    <a:pt x="132" y="67"/>
                    <a:pt x="132" y="67"/>
                    <a:pt x="132" y="67"/>
                  </a:cubicBezTo>
                  <a:cubicBezTo>
                    <a:pt x="132" y="67"/>
                    <a:pt x="132" y="67"/>
                    <a:pt x="132" y="67"/>
                  </a:cubicBezTo>
                  <a:cubicBezTo>
                    <a:pt x="132" y="68"/>
                    <a:pt x="132" y="69"/>
                    <a:pt x="130" y="69"/>
                  </a:cubicBezTo>
                  <a:cubicBezTo>
                    <a:pt x="129" y="69"/>
                    <a:pt x="129" y="68"/>
                    <a:pt x="129" y="67"/>
                  </a:cubicBezTo>
                  <a:cubicBezTo>
                    <a:pt x="129" y="49"/>
                    <a:pt x="129" y="49"/>
                    <a:pt x="129" y="49"/>
                  </a:cubicBezTo>
                  <a:cubicBezTo>
                    <a:pt x="129" y="49"/>
                    <a:pt x="129" y="49"/>
                    <a:pt x="129" y="49"/>
                  </a:cubicBezTo>
                  <a:cubicBezTo>
                    <a:pt x="129" y="49"/>
                    <a:pt x="129" y="49"/>
                    <a:pt x="129" y="49"/>
                  </a:cubicBezTo>
                  <a:cubicBezTo>
                    <a:pt x="129" y="48"/>
                    <a:pt x="129" y="47"/>
                    <a:pt x="130" y="47"/>
                  </a:cubicBezTo>
                  <a:cubicBezTo>
                    <a:pt x="131" y="47"/>
                    <a:pt x="132" y="48"/>
                    <a:pt x="132" y="49"/>
                  </a:cubicBezTo>
                  <a:cubicBezTo>
                    <a:pt x="134" y="48"/>
                    <a:pt x="136" y="47"/>
                    <a:pt x="138" y="47"/>
                  </a:cubicBezTo>
                  <a:cubicBezTo>
                    <a:pt x="138" y="47"/>
                    <a:pt x="138" y="47"/>
                    <a:pt x="138" y="47"/>
                  </a:cubicBezTo>
                  <a:cubicBezTo>
                    <a:pt x="138" y="47"/>
                    <a:pt x="138" y="47"/>
                    <a:pt x="138" y="47"/>
                  </a:cubicBezTo>
                  <a:cubicBezTo>
                    <a:pt x="138" y="47"/>
                    <a:pt x="138" y="47"/>
                    <a:pt x="138" y="47"/>
                  </a:cubicBezTo>
                  <a:cubicBezTo>
                    <a:pt x="139" y="47"/>
                    <a:pt x="140" y="48"/>
                    <a:pt x="140" y="49"/>
                  </a:cubicBezTo>
                  <a:cubicBezTo>
                    <a:pt x="140" y="50"/>
                    <a:pt x="139" y="51"/>
                    <a:pt x="138" y="51"/>
                  </a:cubicBezTo>
                  <a:close/>
                  <a:moveTo>
                    <a:pt x="151" y="69"/>
                  </a:moveTo>
                  <a:cubicBezTo>
                    <a:pt x="151" y="69"/>
                    <a:pt x="151" y="69"/>
                    <a:pt x="151" y="69"/>
                  </a:cubicBezTo>
                  <a:cubicBezTo>
                    <a:pt x="150" y="69"/>
                    <a:pt x="150" y="69"/>
                    <a:pt x="150" y="69"/>
                  </a:cubicBezTo>
                  <a:cubicBezTo>
                    <a:pt x="150" y="69"/>
                    <a:pt x="150" y="69"/>
                    <a:pt x="150" y="69"/>
                  </a:cubicBezTo>
                  <a:cubicBezTo>
                    <a:pt x="145" y="69"/>
                    <a:pt x="141" y="65"/>
                    <a:pt x="141" y="60"/>
                  </a:cubicBezTo>
                  <a:cubicBezTo>
                    <a:pt x="141" y="44"/>
                    <a:pt x="141" y="44"/>
                    <a:pt x="141" y="44"/>
                  </a:cubicBezTo>
                  <a:cubicBezTo>
                    <a:pt x="141" y="44"/>
                    <a:pt x="141" y="44"/>
                    <a:pt x="141" y="44"/>
                  </a:cubicBezTo>
                  <a:cubicBezTo>
                    <a:pt x="141" y="44"/>
                    <a:pt x="141" y="44"/>
                    <a:pt x="141" y="44"/>
                  </a:cubicBezTo>
                  <a:cubicBezTo>
                    <a:pt x="141" y="43"/>
                    <a:pt x="142" y="42"/>
                    <a:pt x="143" y="42"/>
                  </a:cubicBezTo>
                  <a:cubicBezTo>
                    <a:pt x="144" y="42"/>
                    <a:pt x="145" y="43"/>
                    <a:pt x="145" y="44"/>
                  </a:cubicBezTo>
                  <a:cubicBezTo>
                    <a:pt x="145" y="44"/>
                    <a:pt x="145" y="45"/>
                    <a:pt x="145" y="45"/>
                  </a:cubicBezTo>
                  <a:cubicBezTo>
                    <a:pt x="145" y="47"/>
                    <a:pt x="145" y="47"/>
                    <a:pt x="145" y="47"/>
                  </a:cubicBezTo>
                  <a:cubicBezTo>
                    <a:pt x="151" y="47"/>
                    <a:pt x="151" y="47"/>
                    <a:pt x="151" y="47"/>
                  </a:cubicBezTo>
                  <a:cubicBezTo>
                    <a:pt x="151" y="47"/>
                    <a:pt x="151" y="47"/>
                    <a:pt x="151" y="47"/>
                  </a:cubicBezTo>
                  <a:cubicBezTo>
                    <a:pt x="151" y="47"/>
                    <a:pt x="151" y="47"/>
                    <a:pt x="151" y="47"/>
                  </a:cubicBezTo>
                  <a:cubicBezTo>
                    <a:pt x="151" y="47"/>
                    <a:pt x="151" y="47"/>
                    <a:pt x="151" y="47"/>
                  </a:cubicBezTo>
                  <a:cubicBezTo>
                    <a:pt x="151" y="47"/>
                    <a:pt x="151" y="47"/>
                    <a:pt x="151" y="47"/>
                  </a:cubicBezTo>
                  <a:cubicBezTo>
                    <a:pt x="152" y="47"/>
                    <a:pt x="153" y="48"/>
                    <a:pt x="153" y="49"/>
                  </a:cubicBezTo>
                  <a:cubicBezTo>
                    <a:pt x="153" y="50"/>
                    <a:pt x="152" y="51"/>
                    <a:pt x="151" y="51"/>
                  </a:cubicBezTo>
                  <a:cubicBezTo>
                    <a:pt x="151" y="51"/>
                    <a:pt x="151" y="51"/>
                    <a:pt x="151" y="51"/>
                  </a:cubicBezTo>
                  <a:cubicBezTo>
                    <a:pt x="151" y="51"/>
                    <a:pt x="151" y="51"/>
                    <a:pt x="151" y="51"/>
                  </a:cubicBezTo>
                  <a:cubicBezTo>
                    <a:pt x="151" y="51"/>
                    <a:pt x="151" y="51"/>
                    <a:pt x="151" y="51"/>
                  </a:cubicBezTo>
                  <a:cubicBezTo>
                    <a:pt x="151" y="51"/>
                    <a:pt x="151" y="51"/>
                    <a:pt x="151" y="51"/>
                  </a:cubicBezTo>
                  <a:cubicBezTo>
                    <a:pt x="145" y="51"/>
                    <a:pt x="145" y="51"/>
                    <a:pt x="145" y="51"/>
                  </a:cubicBezTo>
                  <a:cubicBezTo>
                    <a:pt x="145" y="60"/>
                    <a:pt x="145" y="60"/>
                    <a:pt x="145" y="60"/>
                  </a:cubicBezTo>
                  <a:cubicBezTo>
                    <a:pt x="145" y="63"/>
                    <a:pt x="147" y="65"/>
                    <a:pt x="150" y="65"/>
                  </a:cubicBezTo>
                  <a:cubicBezTo>
                    <a:pt x="150" y="65"/>
                    <a:pt x="150" y="65"/>
                    <a:pt x="150" y="65"/>
                  </a:cubicBezTo>
                  <a:cubicBezTo>
                    <a:pt x="151" y="65"/>
                    <a:pt x="151" y="65"/>
                    <a:pt x="151" y="65"/>
                  </a:cubicBezTo>
                  <a:cubicBezTo>
                    <a:pt x="151" y="65"/>
                    <a:pt x="151" y="65"/>
                    <a:pt x="151" y="65"/>
                  </a:cubicBezTo>
                  <a:cubicBezTo>
                    <a:pt x="151" y="65"/>
                    <a:pt x="151" y="65"/>
                    <a:pt x="151" y="65"/>
                  </a:cubicBezTo>
                  <a:cubicBezTo>
                    <a:pt x="152" y="65"/>
                    <a:pt x="153" y="66"/>
                    <a:pt x="153" y="67"/>
                  </a:cubicBezTo>
                  <a:cubicBezTo>
                    <a:pt x="153" y="68"/>
                    <a:pt x="152" y="69"/>
                    <a:pt x="151" y="69"/>
                  </a:cubicBezTo>
                  <a:close/>
                  <a:moveTo>
                    <a:pt x="176" y="55"/>
                  </a:moveTo>
                  <a:cubicBezTo>
                    <a:pt x="168" y="55"/>
                    <a:pt x="168" y="55"/>
                    <a:pt x="168" y="55"/>
                  </a:cubicBezTo>
                  <a:cubicBezTo>
                    <a:pt x="168" y="67"/>
                    <a:pt x="168" y="67"/>
                    <a:pt x="168" y="67"/>
                  </a:cubicBezTo>
                  <a:cubicBezTo>
                    <a:pt x="168" y="68"/>
                    <a:pt x="167" y="69"/>
                    <a:pt x="166" y="69"/>
                  </a:cubicBezTo>
                  <a:cubicBezTo>
                    <a:pt x="165" y="69"/>
                    <a:pt x="164" y="68"/>
                    <a:pt x="164" y="67"/>
                  </a:cubicBezTo>
                  <a:cubicBezTo>
                    <a:pt x="164" y="48"/>
                    <a:pt x="164" y="48"/>
                    <a:pt x="164" y="48"/>
                  </a:cubicBezTo>
                  <a:cubicBezTo>
                    <a:pt x="164" y="48"/>
                    <a:pt x="164" y="48"/>
                    <a:pt x="164" y="48"/>
                  </a:cubicBezTo>
                  <a:cubicBezTo>
                    <a:pt x="164" y="48"/>
                    <a:pt x="164" y="48"/>
                    <a:pt x="164" y="48"/>
                  </a:cubicBezTo>
                  <a:cubicBezTo>
                    <a:pt x="164" y="45"/>
                    <a:pt x="165" y="43"/>
                    <a:pt x="167" y="41"/>
                  </a:cubicBezTo>
                  <a:cubicBezTo>
                    <a:pt x="169" y="39"/>
                    <a:pt x="171" y="38"/>
                    <a:pt x="174" y="38"/>
                  </a:cubicBezTo>
                  <a:cubicBezTo>
                    <a:pt x="176" y="38"/>
                    <a:pt x="176" y="38"/>
                    <a:pt x="176" y="38"/>
                  </a:cubicBezTo>
                  <a:cubicBezTo>
                    <a:pt x="176" y="38"/>
                    <a:pt x="176" y="38"/>
                    <a:pt x="176" y="38"/>
                  </a:cubicBezTo>
                  <a:cubicBezTo>
                    <a:pt x="176" y="38"/>
                    <a:pt x="176" y="38"/>
                    <a:pt x="176" y="38"/>
                  </a:cubicBezTo>
                  <a:cubicBezTo>
                    <a:pt x="177" y="38"/>
                    <a:pt x="178" y="39"/>
                    <a:pt x="178" y="40"/>
                  </a:cubicBezTo>
                  <a:cubicBezTo>
                    <a:pt x="178" y="41"/>
                    <a:pt x="177" y="42"/>
                    <a:pt x="176" y="42"/>
                  </a:cubicBezTo>
                  <a:cubicBezTo>
                    <a:pt x="176" y="42"/>
                    <a:pt x="176" y="42"/>
                    <a:pt x="176" y="42"/>
                  </a:cubicBezTo>
                  <a:cubicBezTo>
                    <a:pt x="174" y="42"/>
                    <a:pt x="174" y="42"/>
                    <a:pt x="174" y="42"/>
                  </a:cubicBezTo>
                  <a:cubicBezTo>
                    <a:pt x="172" y="42"/>
                    <a:pt x="171" y="42"/>
                    <a:pt x="169" y="43"/>
                  </a:cubicBezTo>
                  <a:cubicBezTo>
                    <a:pt x="168" y="45"/>
                    <a:pt x="168" y="46"/>
                    <a:pt x="168" y="48"/>
                  </a:cubicBezTo>
                  <a:cubicBezTo>
                    <a:pt x="168" y="48"/>
                    <a:pt x="168" y="48"/>
                    <a:pt x="168" y="48"/>
                  </a:cubicBezTo>
                  <a:cubicBezTo>
                    <a:pt x="168" y="48"/>
                    <a:pt x="168" y="48"/>
                    <a:pt x="168" y="48"/>
                  </a:cubicBezTo>
                  <a:cubicBezTo>
                    <a:pt x="168" y="51"/>
                    <a:pt x="168" y="51"/>
                    <a:pt x="168" y="51"/>
                  </a:cubicBezTo>
                  <a:cubicBezTo>
                    <a:pt x="176" y="51"/>
                    <a:pt x="176" y="51"/>
                    <a:pt x="176" y="51"/>
                  </a:cubicBezTo>
                  <a:cubicBezTo>
                    <a:pt x="177" y="51"/>
                    <a:pt x="178" y="52"/>
                    <a:pt x="178" y="53"/>
                  </a:cubicBezTo>
                  <a:cubicBezTo>
                    <a:pt x="178" y="54"/>
                    <a:pt x="177" y="55"/>
                    <a:pt x="176" y="55"/>
                  </a:cubicBezTo>
                  <a:close/>
                  <a:moveTo>
                    <a:pt x="190" y="51"/>
                  </a:moveTo>
                  <a:cubicBezTo>
                    <a:pt x="189" y="51"/>
                    <a:pt x="189" y="51"/>
                    <a:pt x="189" y="51"/>
                  </a:cubicBezTo>
                  <a:cubicBezTo>
                    <a:pt x="188" y="51"/>
                    <a:pt x="187" y="51"/>
                    <a:pt x="186" y="52"/>
                  </a:cubicBezTo>
                  <a:cubicBezTo>
                    <a:pt x="185" y="53"/>
                    <a:pt x="184" y="55"/>
                    <a:pt x="184" y="56"/>
                  </a:cubicBezTo>
                  <a:cubicBezTo>
                    <a:pt x="184" y="60"/>
                    <a:pt x="184" y="60"/>
                    <a:pt x="184" y="60"/>
                  </a:cubicBezTo>
                  <a:cubicBezTo>
                    <a:pt x="184" y="67"/>
                    <a:pt x="184" y="67"/>
                    <a:pt x="184" y="67"/>
                  </a:cubicBezTo>
                  <a:cubicBezTo>
                    <a:pt x="184" y="67"/>
                    <a:pt x="184" y="67"/>
                    <a:pt x="184" y="67"/>
                  </a:cubicBezTo>
                  <a:cubicBezTo>
                    <a:pt x="184" y="68"/>
                    <a:pt x="183" y="69"/>
                    <a:pt x="182" y="69"/>
                  </a:cubicBezTo>
                  <a:cubicBezTo>
                    <a:pt x="181" y="69"/>
                    <a:pt x="180" y="68"/>
                    <a:pt x="180" y="67"/>
                  </a:cubicBezTo>
                  <a:cubicBezTo>
                    <a:pt x="180" y="49"/>
                    <a:pt x="180" y="49"/>
                    <a:pt x="180" y="49"/>
                  </a:cubicBezTo>
                  <a:cubicBezTo>
                    <a:pt x="180" y="49"/>
                    <a:pt x="180" y="49"/>
                    <a:pt x="180" y="49"/>
                  </a:cubicBezTo>
                  <a:cubicBezTo>
                    <a:pt x="180" y="49"/>
                    <a:pt x="180" y="49"/>
                    <a:pt x="180" y="49"/>
                  </a:cubicBezTo>
                  <a:cubicBezTo>
                    <a:pt x="180" y="48"/>
                    <a:pt x="181" y="47"/>
                    <a:pt x="182" y="47"/>
                  </a:cubicBezTo>
                  <a:cubicBezTo>
                    <a:pt x="183" y="47"/>
                    <a:pt x="184" y="48"/>
                    <a:pt x="184" y="49"/>
                  </a:cubicBezTo>
                  <a:cubicBezTo>
                    <a:pt x="186" y="48"/>
                    <a:pt x="187" y="47"/>
                    <a:pt x="189" y="47"/>
                  </a:cubicBezTo>
                  <a:cubicBezTo>
                    <a:pt x="190" y="47"/>
                    <a:pt x="190" y="47"/>
                    <a:pt x="190" y="47"/>
                  </a:cubicBezTo>
                  <a:cubicBezTo>
                    <a:pt x="190" y="47"/>
                    <a:pt x="190" y="47"/>
                    <a:pt x="190" y="47"/>
                  </a:cubicBezTo>
                  <a:cubicBezTo>
                    <a:pt x="190" y="47"/>
                    <a:pt x="190" y="47"/>
                    <a:pt x="190" y="47"/>
                  </a:cubicBezTo>
                  <a:cubicBezTo>
                    <a:pt x="191" y="47"/>
                    <a:pt x="192" y="48"/>
                    <a:pt x="192" y="49"/>
                  </a:cubicBezTo>
                  <a:cubicBezTo>
                    <a:pt x="192" y="50"/>
                    <a:pt x="191" y="51"/>
                    <a:pt x="190" y="51"/>
                  </a:cubicBezTo>
                  <a:close/>
                  <a:moveTo>
                    <a:pt x="210" y="65"/>
                  </a:moveTo>
                  <a:cubicBezTo>
                    <a:pt x="208" y="67"/>
                    <a:pt x="205" y="69"/>
                    <a:pt x="203" y="69"/>
                  </a:cubicBezTo>
                  <a:cubicBezTo>
                    <a:pt x="203" y="69"/>
                    <a:pt x="203" y="69"/>
                    <a:pt x="203" y="69"/>
                  </a:cubicBezTo>
                  <a:cubicBezTo>
                    <a:pt x="200" y="69"/>
                    <a:pt x="197" y="67"/>
                    <a:pt x="195" y="65"/>
                  </a:cubicBezTo>
                  <a:cubicBezTo>
                    <a:pt x="193" y="63"/>
                    <a:pt x="192" y="61"/>
                    <a:pt x="192" y="58"/>
                  </a:cubicBezTo>
                  <a:cubicBezTo>
                    <a:pt x="192" y="55"/>
                    <a:pt x="193" y="52"/>
                    <a:pt x="195" y="50"/>
                  </a:cubicBezTo>
                  <a:cubicBezTo>
                    <a:pt x="197" y="48"/>
                    <a:pt x="200" y="47"/>
                    <a:pt x="202" y="47"/>
                  </a:cubicBezTo>
                  <a:cubicBezTo>
                    <a:pt x="202" y="47"/>
                    <a:pt x="202" y="47"/>
                    <a:pt x="202" y="47"/>
                  </a:cubicBezTo>
                  <a:cubicBezTo>
                    <a:pt x="208" y="47"/>
                    <a:pt x="213" y="52"/>
                    <a:pt x="213" y="58"/>
                  </a:cubicBezTo>
                  <a:cubicBezTo>
                    <a:pt x="213" y="61"/>
                    <a:pt x="212" y="63"/>
                    <a:pt x="210" y="65"/>
                  </a:cubicBezTo>
                  <a:close/>
                  <a:moveTo>
                    <a:pt x="233" y="75"/>
                  </a:moveTo>
                  <a:cubicBezTo>
                    <a:pt x="231" y="77"/>
                    <a:pt x="229" y="78"/>
                    <a:pt x="226" y="78"/>
                  </a:cubicBezTo>
                  <a:cubicBezTo>
                    <a:pt x="226" y="78"/>
                    <a:pt x="226" y="78"/>
                    <a:pt x="226" y="78"/>
                  </a:cubicBezTo>
                  <a:cubicBezTo>
                    <a:pt x="226" y="78"/>
                    <a:pt x="226" y="78"/>
                    <a:pt x="226" y="78"/>
                  </a:cubicBezTo>
                  <a:cubicBezTo>
                    <a:pt x="226" y="78"/>
                    <a:pt x="226" y="78"/>
                    <a:pt x="226" y="78"/>
                  </a:cubicBezTo>
                  <a:cubicBezTo>
                    <a:pt x="226" y="78"/>
                    <a:pt x="226" y="78"/>
                    <a:pt x="226" y="78"/>
                  </a:cubicBezTo>
                  <a:cubicBezTo>
                    <a:pt x="221" y="78"/>
                    <a:pt x="216" y="74"/>
                    <a:pt x="215" y="70"/>
                  </a:cubicBezTo>
                  <a:cubicBezTo>
                    <a:pt x="215" y="70"/>
                    <a:pt x="215" y="70"/>
                    <a:pt x="215" y="70"/>
                  </a:cubicBezTo>
                  <a:cubicBezTo>
                    <a:pt x="215" y="70"/>
                    <a:pt x="215" y="70"/>
                    <a:pt x="215" y="69"/>
                  </a:cubicBezTo>
                  <a:cubicBezTo>
                    <a:pt x="215" y="68"/>
                    <a:pt x="216" y="67"/>
                    <a:pt x="217" y="67"/>
                  </a:cubicBezTo>
                  <a:cubicBezTo>
                    <a:pt x="218" y="67"/>
                    <a:pt x="219" y="68"/>
                    <a:pt x="219" y="69"/>
                  </a:cubicBezTo>
                  <a:cubicBezTo>
                    <a:pt x="219" y="69"/>
                    <a:pt x="219" y="69"/>
                    <a:pt x="219" y="69"/>
                  </a:cubicBezTo>
                  <a:cubicBezTo>
                    <a:pt x="220" y="72"/>
                    <a:pt x="222" y="74"/>
                    <a:pt x="226" y="74"/>
                  </a:cubicBezTo>
                  <a:cubicBezTo>
                    <a:pt x="226" y="74"/>
                    <a:pt x="226" y="74"/>
                    <a:pt x="226" y="74"/>
                  </a:cubicBezTo>
                  <a:cubicBezTo>
                    <a:pt x="227" y="74"/>
                    <a:pt x="229" y="73"/>
                    <a:pt x="230" y="72"/>
                  </a:cubicBezTo>
                  <a:cubicBezTo>
                    <a:pt x="232" y="71"/>
                    <a:pt x="232" y="69"/>
                    <a:pt x="232" y="67"/>
                  </a:cubicBezTo>
                  <a:cubicBezTo>
                    <a:pt x="232" y="66"/>
                    <a:pt x="232" y="66"/>
                    <a:pt x="232" y="66"/>
                  </a:cubicBezTo>
                  <a:cubicBezTo>
                    <a:pt x="231" y="68"/>
                    <a:pt x="228" y="69"/>
                    <a:pt x="226" y="69"/>
                  </a:cubicBezTo>
                  <a:cubicBezTo>
                    <a:pt x="226" y="69"/>
                    <a:pt x="226" y="69"/>
                    <a:pt x="226" y="69"/>
                  </a:cubicBezTo>
                  <a:cubicBezTo>
                    <a:pt x="223" y="69"/>
                    <a:pt x="220" y="67"/>
                    <a:pt x="218" y="65"/>
                  </a:cubicBezTo>
                  <a:cubicBezTo>
                    <a:pt x="216" y="63"/>
                    <a:pt x="215" y="61"/>
                    <a:pt x="215" y="58"/>
                  </a:cubicBezTo>
                  <a:cubicBezTo>
                    <a:pt x="215" y="55"/>
                    <a:pt x="216" y="52"/>
                    <a:pt x="218" y="50"/>
                  </a:cubicBezTo>
                  <a:cubicBezTo>
                    <a:pt x="220" y="48"/>
                    <a:pt x="223" y="47"/>
                    <a:pt x="226" y="47"/>
                  </a:cubicBezTo>
                  <a:cubicBezTo>
                    <a:pt x="226" y="47"/>
                    <a:pt x="226" y="47"/>
                    <a:pt x="226" y="47"/>
                  </a:cubicBezTo>
                  <a:cubicBezTo>
                    <a:pt x="228" y="47"/>
                    <a:pt x="231" y="48"/>
                    <a:pt x="233" y="50"/>
                  </a:cubicBezTo>
                  <a:cubicBezTo>
                    <a:pt x="235" y="52"/>
                    <a:pt x="236" y="55"/>
                    <a:pt x="236" y="58"/>
                  </a:cubicBezTo>
                  <a:cubicBezTo>
                    <a:pt x="236" y="58"/>
                    <a:pt x="236" y="58"/>
                    <a:pt x="236" y="58"/>
                  </a:cubicBezTo>
                  <a:cubicBezTo>
                    <a:pt x="236" y="67"/>
                    <a:pt x="236" y="67"/>
                    <a:pt x="236" y="67"/>
                  </a:cubicBezTo>
                  <a:cubicBezTo>
                    <a:pt x="236" y="70"/>
                    <a:pt x="235" y="73"/>
                    <a:pt x="233" y="75"/>
                  </a:cubicBezTo>
                  <a:close/>
                  <a:moveTo>
                    <a:pt x="217" y="67"/>
                  </a:moveTo>
                  <a:cubicBezTo>
                    <a:pt x="217" y="67"/>
                    <a:pt x="217" y="67"/>
                    <a:pt x="217" y="67"/>
                  </a:cubicBezTo>
                  <a:cubicBezTo>
                    <a:pt x="217" y="67"/>
                    <a:pt x="217" y="67"/>
                    <a:pt x="217" y="67"/>
                  </a:cubicBezTo>
                  <a:close/>
                </a:path>
              </a:pathLst>
            </a:custGeom>
            <a:solidFill>
              <a:srgbClr val="7F7F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1450656" y="3640455"/>
            <a:ext cx="9213534" cy="2039211"/>
            <a:chOff x="2284" y="5733"/>
            <a:chExt cx="14510" cy="3211"/>
          </a:xfrm>
        </p:grpSpPr>
        <p:grpSp>
          <p:nvGrpSpPr>
            <p:cNvPr id="43" name="组合 42"/>
            <p:cNvGrpSpPr/>
            <p:nvPr/>
          </p:nvGrpSpPr>
          <p:grpSpPr>
            <a:xfrm rot="0">
              <a:off x="7256" y="5756"/>
              <a:ext cx="5004" cy="3164"/>
              <a:chOff x="8670431" y="1504463"/>
              <a:chExt cx="3177261" cy="2009300"/>
            </a:xfrm>
          </p:grpSpPr>
          <p:sp>
            <p:nvSpPr>
              <p:cNvPr id="14" name="矩形 13"/>
              <p:cNvSpPr/>
              <p:nvPr/>
            </p:nvSpPr>
            <p:spPr>
              <a:xfrm>
                <a:off x="8670431" y="2868624"/>
                <a:ext cx="3177261" cy="645139"/>
              </a:xfrm>
              <a:prstGeom prst="rect">
                <a:avLst/>
              </a:prstGeom>
            </p:spPr>
            <p:txBody>
              <a:bodyPr wrap="none">
                <a:spAutoFit/>
              </a:bodyPr>
              <a:lstStyle/>
              <a:p>
                <a:pPr algn="ctr"/>
                <a:r>
                  <a:rPr dirty="0">
                    <a:solidFill>
                      <a:schemeClr val="tx1">
                        <a:lumMod val="65000"/>
                        <a:lumOff val="35000"/>
                      </a:schemeClr>
                    </a:solidFill>
                    <a:latin typeface="+mn-ea"/>
                  </a:rPr>
                  <a:t>The average class produces</a:t>
                </a:r>
                <a:endParaRPr dirty="0">
                  <a:solidFill>
                    <a:schemeClr val="tx1">
                      <a:lumMod val="65000"/>
                      <a:lumOff val="35000"/>
                    </a:schemeClr>
                  </a:solidFill>
                  <a:latin typeface="+mn-ea"/>
                </a:endParaRPr>
              </a:p>
              <a:p>
                <a:pPr algn="ctr"/>
                <a:r>
                  <a:rPr dirty="0">
                    <a:solidFill>
                      <a:schemeClr val="tx1">
                        <a:lumMod val="65000"/>
                        <a:lumOff val="35000"/>
                      </a:schemeClr>
                    </a:solidFill>
                    <a:latin typeface="+mn-ea"/>
                  </a:rPr>
                  <a:t> 15000 units per day</a:t>
                </a:r>
                <a:endParaRPr dirty="0">
                  <a:solidFill>
                    <a:schemeClr val="tx1">
                      <a:lumMod val="65000"/>
                      <a:lumOff val="35000"/>
                    </a:schemeClr>
                  </a:solidFill>
                  <a:latin typeface="+mn-ea"/>
                </a:endParaRPr>
              </a:p>
            </p:txBody>
          </p:sp>
          <p:grpSp>
            <p:nvGrpSpPr>
              <p:cNvPr id="20" name="组合 19"/>
              <p:cNvGrpSpPr/>
              <p:nvPr/>
            </p:nvGrpSpPr>
            <p:grpSpPr>
              <a:xfrm>
                <a:off x="9630963" y="1504463"/>
                <a:ext cx="1256195" cy="1256195"/>
                <a:chOff x="9598101" y="1542563"/>
                <a:chExt cx="1256195" cy="1256195"/>
              </a:xfrm>
            </p:grpSpPr>
            <p:sp>
              <p:nvSpPr>
                <p:cNvPr id="57" name="椭圆 56"/>
                <p:cNvSpPr/>
                <p:nvPr/>
              </p:nvSpPr>
              <p:spPr>
                <a:xfrm>
                  <a:off x="9598101" y="1542563"/>
                  <a:ext cx="1256195" cy="125619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9921467" y="1844673"/>
                  <a:ext cx="609462" cy="606801"/>
                  <a:chOff x="10053408" y="1917075"/>
                  <a:chExt cx="363538" cy="361951"/>
                </a:xfrm>
              </p:grpSpPr>
              <p:sp>
                <p:nvSpPr>
                  <p:cNvPr id="59" name="Freeform 17"/>
                  <p:cNvSpPr/>
                  <p:nvPr/>
                </p:nvSpPr>
                <p:spPr bwMode="auto">
                  <a:xfrm>
                    <a:off x="10159771" y="1917075"/>
                    <a:ext cx="150813" cy="227013"/>
                  </a:xfrm>
                  <a:custGeom>
                    <a:avLst/>
                    <a:gdLst>
                      <a:gd name="T0" fmla="*/ 67 w 95"/>
                      <a:gd name="T1" fmla="*/ 86 h 143"/>
                      <a:gd name="T2" fmla="*/ 67 w 95"/>
                      <a:gd name="T3" fmla="*/ 0 h 143"/>
                      <a:gd name="T4" fmla="*/ 28 w 95"/>
                      <a:gd name="T5" fmla="*/ 0 h 143"/>
                      <a:gd name="T6" fmla="*/ 28 w 95"/>
                      <a:gd name="T7" fmla="*/ 86 h 143"/>
                      <a:gd name="T8" fmla="*/ 0 w 95"/>
                      <a:gd name="T9" fmla="*/ 86 h 143"/>
                      <a:gd name="T10" fmla="*/ 47 w 95"/>
                      <a:gd name="T11" fmla="*/ 143 h 143"/>
                      <a:gd name="T12" fmla="*/ 95 w 95"/>
                      <a:gd name="T13" fmla="*/ 86 h 143"/>
                      <a:gd name="T14" fmla="*/ 67 w 95"/>
                      <a:gd name="T15" fmla="*/ 86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143">
                        <a:moveTo>
                          <a:pt x="67" y="86"/>
                        </a:moveTo>
                        <a:lnTo>
                          <a:pt x="67" y="0"/>
                        </a:lnTo>
                        <a:lnTo>
                          <a:pt x="28" y="0"/>
                        </a:lnTo>
                        <a:lnTo>
                          <a:pt x="28" y="86"/>
                        </a:lnTo>
                        <a:lnTo>
                          <a:pt x="0" y="86"/>
                        </a:lnTo>
                        <a:lnTo>
                          <a:pt x="47" y="143"/>
                        </a:lnTo>
                        <a:lnTo>
                          <a:pt x="95" y="86"/>
                        </a:lnTo>
                        <a:lnTo>
                          <a:pt x="67" y="86"/>
                        </a:lnTo>
                        <a:close/>
                      </a:path>
                    </a:pathLst>
                  </a:custGeom>
                  <a:solidFill>
                    <a:srgbClr val="7F7F7F"/>
                  </a:solidFill>
                  <a:ln>
                    <a:noFill/>
                  </a:ln>
                </p:spPr>
                <p:txBody>
                  <a:bodyPr vert="horz" wrap="square" lIns="91440" tIns="45720" rIns="91440" bIns="45720" numCol="1" anchor="t" anchorCtr="0" compatLnSpc="1"/>
                  <a:lstStyle/>
                  <a:p>
                    <a:endParaRPr lang="zh-CN" altLang="en-US"/>
                  </a:p>
                </p:txBody>
              </p:sp>
              <p:sp>
                <p:nvSpPr>
                  <p:cNvPr id="60" name="Freeform 18"/>
                  <p:cNvSpPr/>
                  <p:nvPr/>
                </p:nvSpPr>
                <p:spPr bwMode="auto">
                  <a:xfrm>
                    <a:off x="10053408" y="1947238"/>
                    <a:ext cx="363538" cy="331788"/>
                  </a:xfrm>
                  <a:custGeom>
                    <a:avLst/>
                    <a:gdLst>
                      <a:gd name="T0" fmla="*/ 178 w 229"/>
                      <a:gd name="T1" fmla="*/ 0 h 209"/>
                      <a:gd name="T2" fmla="*/ 153 w 229"/>
                      <a:gd name="T3" fmla="*/ 0 h 209"/>
                      <a:gd name="T4" fmla="*/ 153 w 229"/>
                      <a:gd name="T5" fmla="*/ 19 h 209"/>
                      <a:gd name="T6" fmla="*/ 165 w 229"/>
                      <a:gd name="T7" fmla="*/ 19 h 209"/>
                      <a:gd name="T8" fmla="*/ 208 w 229"/>
                      <a:gd name="T9" fmla="*/ 114 h 209"/>
                      <a:gd name="T10" fmla="*/ 157 w 229"/>
                      <a:gd name="T11" fmla="*/ 114 h 209"/>
                      <a:gd name="T12" fmla="*/ 138 w 229"/>
                      <a:gd name="T13" fmla="*/ 143 h 209"/>
                      <a:gd name="T14" fmla="*/ 91 w 229"/>
                      <a:gd name="T15" fmla="*/ 143 h 209"/>
                      <a:gd name="T16" fmla="*/ 72 w 229"/>
                      <a:gd name="T17" fmla="*/ 114 h 209"/>
                      <a:gd name="T18" fmla="*/ 21 w 229"/>
                      <a:gd name="T19" fmla="*/ 114 h 209"/>
                      <a:gd name="T20" fmla="*/ 64 w 229"/>
                      <a:gd name="T21" fmla="*/ 19 h 209"/>
                      <a:gd name="T22" fmla="*/ 76 w 229"/>
                      <a:gd name="T23" fmla="*/ 19 h 209"/>
                      <a:gd name="T24" fmla="*/ 76 w 229"/>
                      <a:gd name="T25" fmla="*/ 0 h 209"/>
                      <a:gd name="T26" fmla="*/ 51 w 229"/>
                      <a:gd name="T27" fmla="*/ 0 h 209"/>
                      <a:gd name="T28" fmla="*/ 0 w 229"/>
                      <a:gd name="T29" fmla="*/ 113 h 209"/>
                      <a:gd name="T30" fmla="*/ 0 w 229"/>
                      <a:gd name="T31" fmla="*/ 209 h 209"/>
                      <a:gd name="T32" fmla="*/ 229 w 229"/>
                      <a:gd name="T33" fmla="*/ 209 h 209"/>
                      <a:gd name="T34" fmla="*/ 229 w 229"/>
                      <a:gd name="T35" fmla="*/ 113 h 209"/>
                      <a:gd name="T36" fmla="*/ 178 w 229"/>
                      <a:gd name="T3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209">
                        <a:moveTo>
                          <a:pt x="178" y="0"/>
                        </a:moveTo>
                        <a:lnTo>
                          <a:pt x="153" y="0"/>
                        </a:lnTo>
                        <a:lnTo>
                          <a:pt x="153" y="19"/>
                        </a:lnTo>
                        <a:lnTo>
                          <a:pt x="165" y="19"/>
                        </a:lnTo>
                        <a:lnTo>
                          <a:pt x="208" y="114"/>
                        </a:lnTo>
                        <a:lnTo>
                          <a:pt x="157" y="114"/>
                        </a:lnTo>
                        <a:lnTo>
                          <a:pt x="138" y="143"/>
                        </a:lnTo>
                        <a:lnTo>
                          <a:pt x="91" y="143"/>
                        </a:lnTo>
                        <a:lnTo>
                          <a:pt x="72" y="114"/>
                        </a:lnTo>
                        <a:lnTo>
                          <a:pt x="21" y="114"/>
                        </a:lnTo>
                        <a:lnTo>
                          <a:pt x="64" y="19"/>
                        </a:lnTo>
                        <a:lnTo>
                          <a:pt x="76" y="19"/>
                        </a:lnTo>
                        <a:lnTo>
                          <a:pt x="76" y="0"/>
                        </a:lnTo>
                        <a:lnTo>
                          <a:pt x="51" y="0"/>
                        </a:lnTo>
                        <a:lnTo>
                          <a:pt x="0" y="113"/>
                        </a:lnTo>
                        <a:lnTo>
                          <a:pt x="0" y="209"/>
                        </a:lnTo>
                        <a:lnTo>
                          <a:pt x="229" y="209"/>
                        </a:lnTo>
                        <a:lnTo>
                          <a:pt x="229" y="113"/>
                        </a:lnTo>
                        <a:lnTo>
                          <a:pt x="178" y="0"/>
                        </a:lnTo>
                        <a:close/>
                      </a:path>
                    </a:pathLst>
                  </a:custGeom>
                  <a:solidFill>
                    <a:srgbClr val="7F7F7F"/>
                  </a:solidFill>
                  <a:ln>
                    <a:noFill/>
                  </a:ln>
                </p:spPr>
                <p:txBody>
                  <a:bodyPr vert="horz" wrap="square" lIns="91440" tIns="45720" rIns="91440" bIns="45720" numCol="1" anchor="t" anchorCtr="0" compatLnSpc="1"/>
                  <a:lstStyle/>
                  <a:p>
                    <a:endParaRPr lang="zh-CN" altLang="en-US"/>
                  </a:p>
                </p:txBody>
              </p:sp>
            </p:grpSp>
          </p:grpSp>
        </p:grpSp>
        <p:grpSp>
          <p:nvGrpSpPr>
            <p:cNvPr id="22" name="组合 21"/>
            <p:cNvGrpSpPr/>
            <p:nvPr/>
          </p:nvGrpSpPr>
          <p:grpSpPr>
            <a:xfrm rot="0">
              <a:off x="2284" y="5733"/>
              <a:ext cx="4679" cy="3196"/>
              <a:chOff x="3399250" y="3638472"/>
              <a:chExt cx="2970802" cy="2029961"/>
            </a:xfrm>
          </p:grpSpPr>
          <p:sp>
            <p:nvSpPr>
              <p:cNvPr id="15" name="矩形 14"/>
              <p:cNvSpPr/>
              <p:nvPr/>
            </p:nvSpPr>
            <p:spPr>
              <a:xfrm>
                <a:off x="3399250" y="5023202"/>
                <a:ext cx="2970802" cy="645231"/>
              </a:xfrm>
              <a:prstGeom prst="rect">
                <a:avLst/>
              </a:prstGeom>
            </p:spPr>
            <p:txBody>
              <a:bodyPr wrap="none">
                <a:spAutoFit/>
              </a:bodyPr>
              <a:lstStyle/>
              <a:p>
                <a:pPr algn="ctr"/>
                <a:r>
                  <a:rPr dirty="0">
                    <a:solidFill>
                      <a:schemeClr val="tx1">
                        <a:lumMod val="65000"/>
                        <a:lumOff val="35000"/>
                      </a:schemeClr>
                    </a:solidFill>
                    <a:latin typeface="+mn-ea"/>
                  </a:rPr>
                  <a:t>It is expected to produce </a:t>
                </a:r>
                <a:endParaRPr dirty="0">
                  <a:solidFill>
                    <a:schemeClr val="tx1">
                      <a:lumMod val="65000"/>
                      <a:lumOff val="35000"/>
                    </a:schemeClr>
                  </a:solidFill>
                  <a:latin typeface="+mn-ea"/>
                </a:endParaRPr>
              </a:p>
              <a:p>
                <a:pPr algn="ctr"/>
                <a:r>
                  <a:rPr dirty="0">
                    <a:solidFill>
                      <a:schemeClr val="tx1">
                        <a:lumMod val="65000"/>
                        <a:lumOff val="35000"/>
                      </a:schemeClr>
                    </a:solidFill>
                    <a:latin typeface="+mn-ea"/>
                  </a:rPr>
                  <a:t>5 million units annually</a:t>
                </a:r>
                <a:endParaRPr dirty="0">
                  <a:solidFill>
                    <a:schemeClr val="tx1">
                      <a:lumMod val="65000"/>
                      <a:lumOff val="35000"/>
                    </a:schemeClr>
                  </a:solidFill>
                  <a:latin typeface="+mn-ea"/>
                </a:endParaRPr>
              </a:p>
            </p:txBody>
          </p:sp>
          <p:grpSp>
            <p:nvGrpSpPr>
              <p:cNvPr id="21" name="组合 20"/>
              <p:cNvGrpSpPr/>
              <p:nvPr/>
            </p:nvGrpSpPr>
            <p:grpSpPr>
              <a:xfrm>
                <a:off x="4256555" y="3638472"/>
                <a:ext cx="1256195" cy="1256195"/>
                <a:chOff x="2698280" y="3499027"/>
                <a:chExt cx="1256195" cy="1256195"/>
              </a:xfrm>
            </p:grpSpPr>
            <p:sp>
              <p:nvSpPr>
                <p:cNvPr id="55" name="椭圆 54"/>
                <p:cNvSpPr/>
                <p:nvPr/>
              </p:nvSpPr>
              <p:spPr>
                <a:xfrm>
                  <a:off x="2698280" y="3499027"/>
                  <a:ext cx="1256195" cy="125619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reeform 22"/>
                <p:cNvSpPr>
                  <a:spLocks noEditPoints="1"/>
                </p:cNvSpPr>
                <p:nvPr/>
              </p:nvSpPr>
              <p:spPr bwMode="auto">
                <a:xfrm>
                  <a:off x="2967677" y="3765767"/>
                  <a:ext cx="733288" cy="779601"/>
                </a:xfrm>
                <a:custGeom>
                  <a:avLst/>
                  <a:gdLst>
                    <a:gd name="T0" fmla="*/ 180 w 180"/>
                    <a:gd name="T1" fmla="*/ 67 h 192"/>
                    <a:gd name="T2" fmla="*/ 179 w 180"/>
                    <a:gd name="T3" fmla="*/ 64 h 192"/>
                    <a:gd name="T4" fmla="*/ 178 w 180"/>
                    <a:gd name="T5" fmla="*/ 63 h 192"/>
                    <a:gd name="T6" fmla="*/ 91 w 180"/>
                    <a:gd name="T7" fmla="*/ 1 h 192"/>
                    <a:gd name="T8" fmla="*/ 89 w 180"/>
                    <a:gd name="T9" fmla="*/ 1 h 192"/>
                    <a:gd name="T10" fmla="*/ 40 w 180"/>
                    <a:gd name="T11" fmla="*/ 0 h 192"/>
                    <a:gd name="T12" fmla="*/ 37 w 180"/>
                    <a:gd name="T13" fmla="*/ 2 h 192"/>
                    <a:gd name="T14" fmla="*/ 38 w 180"/>
                    <a:gd name="T15" fmla="*/ 6 h 192"/>
                    <a:gd name="T16" fmla="*/ 60 w 180"/>
                    <a:gd name="T17" fmla="*/ 22 h 192"/>
                    <a:gd name="T18" fmla="*/ 50 w 180"/>
                    <a:gd name="T19" fmla="*/ 30 h 192"/>
                    <a:gd name="T20" fmla="*/ 49 w 180"/>
                    <a:gd name="T21" fmla="*/ 30 h 192"/>
                    <a:gd name="T22" fmla="*/ 1 w 180"/>
                    <a:gd name="T23" fmla="*/ 64 h 192"/>
                    <a:gd name="T24" fmla="*/ 0 w 180"/>
                    <a:gd name="T25" fmla="*/ 67 h 192"/>
                    <a:gd name="T26" fmla="*/ 0 w 180"/>
                    <a:gd name="T27" fmla="*/ 67 h 192"/>
                    <a:gd name="T28" fmla="*/ 0 w 180"/>
                    <a:gd name="T29" fmla="*/ 67 h 192"/>
                    <a:gd name="T30" fmla="*/ 0 w 180"/>
                    <a:gd name="T31" fmla="*/ 127 h 192"/>
                    <a:gd name="T32" fmla="*/ 1 w 180"/>
                    <a:gd name="T33" fmla="*/ 130 h 192"/>
                    <a:gd name="T34" fmla="*/ 88 w 180"/>
                    <a:gd name="T35" fmla="*/ 192 h 192"/>
                    <a:gd name="T36" fmla="*/ 88 w 180"/>
                    <a:gd name="T37" fmla="*/ 192 h 192"/>
                    <a:gd name="T38" fmla="*/ 88 w 180"/>
                    <a:gd name="T39" fmla="*/ 192 h 192"/>
                    <a:gd name="T40" fmla="*/ 90 w 180"/>
                    <a:gd name="T41" fmla="*/ 192 h 192"/>
                    <a:gd name="T42" fmla="*/ 92 w 180"/>
                    <a:gd name="T43" fmla="*/ 192 h 192"/>
                    <a:gd name="T44" fmla="*/ 179 w 180"/>
                    <a:gd name="T45" fmla="*/ 130 h 192"/>
                    <a:gd name="T46" fmla="*/ 180 w 180"/>
                    <a:gd name="T47" fmla="*/ 127 h 192"/>
                    <a:gd name="T48" fmla="*/ 180 w 180"/>
                    <a:gd name="T49" fmla="*/ 67 h 192"/>
                    <a:gd name="T50" fmla="*/ 180 w 180"/>
                    <a:gd name="T51" fmla="*/ 67 h 192"/>
                    <a:gd name="T52" fmla="*/ 51 w 180"/>
                    <a:gd name="T53" fmla="*/ 7 h 192"/>
                    <a:gd name="T54" fmla="*/ 88 w 180"/>
                    <a:gd name="T55" fmla="*/ 8 h 192"/>
                    <a:gd name="T56" fmla="*/ 165 w 180"/>
                    <a:gd name="T57" fmla="*/ 62 h 192"/>
                    <a:gd name="T58" fmla="*/ 128 w 180"/>
                    <a:gd name="T59" fmla="*/ 61 h 192"/>
                    <a:gd name="T60" fmla="*/ 51 w 180"/>
                    <a:gd name="T61" fmla="*/ 7 h 192"/>
                    <a:gd name="T62" fmla="*/ 86 w 180"/>
                    <a:gd name="T63" fmla="*/ 182 h 192"/>
                    <a:gd name="T64" fmla="*/ 7 w 180"/>
                    <a:gd name="T65" fmla="*/ 126 h 192"/>
                    <a:gd name="T66" fmla="*/ 7 w 180"/>
                    <a:gd name="T67" fmla="*/ 74 h 192"/>
                    <a:gd name="T68" fmla="*/ 86 w 180"/>
                    <a:gd name="T69" fmla="*/ 131 h 192"/>
                    <a:gd name="T70" fmla="*/ 86 w 180"/>
                    <a:gd name="T71" fmla="*/ 182 h 192"/>
                    <a:gd name="T72" fmla="*/ 90 w 180"/>
                    <a:gd name="T73" fmla="*/ 124 h 192"/>
                    <a:gd name="T74" fmla="*/ 9 w 180"/>
                    <a:gd name="T75" fmla="*/ 67 h 192"/>
                    <a:gd name="T76" fmla="*/ 48 w 180"/>
                    <a:gd name="T77" fmla="*/ 39 h 192"/>
                    <a:gd name="T78" fmla="*/ 129 w 180"/>
                    <a:gd name="T79" fmla="*/ 96 h 192"/>
                    <a:gd name="T80" fmla="*/ 90 w 180"/>
                    <a:gd name="T81" fmla="*/ 124 h 192"/>
                    <a:gd name="T82" fmla="*/ 173 w 180"/>
                    <a:gd name="T83" fmla="*/ 126 h 192"/>
                    <a:gd name="T84" fmla="*/ 94 w 180"/>
                    <a:gd name="T85" fmla="*/ 182 h 192"/>
                    <a:gd name="T86" fmla="*/ 94 w 180"/>
                    <a:gd name="T87" fmla="*/ 131 h 192"/>
                    <a:gd name="T88" fmla="*/ 173 w 180"/>
                    <a:gd name="T89" fmla="*/ 74 h 192"/>
                    <a:gd name="T90" fmla="*/ 173 w 180"/>
                    <a:gd name="T91" fmla="*/ 126 h 192"/>
                    <a:gd name="T92" fmla="*/ 75 w 180"/>
                    <a:gd name="T93" fmla="*/ 135 h 192"/>
                    <a:gd name="T94" fmla="*/ 14 w 180"/>
                    <a:gd name="T95" fmla="*/ 92 h 192"/>
                    <a:gd name="T96" fmla="*/ 14 w 180"/>
                    <a:gd name="T97" fmla="*/ 119 h 192"/>
                    <a:gd name="T98" fmla="*/ 75 w 180"/>
                    <a:gd name="T99" fmla="*/ 162 h 192"/>
                    <a:gd name="T100" fmla="*/ 75 w 180"/>
                    <a:gd name="T101" fmla="*/ 13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92">
                      <a:moveTo>
                        <a:pt x="180" y="67"/>
                      </a:moveTo>
                      <a:cubicBezTo>
                        <a:pt x="180" y="66"/>
                        <a:pt x="180" y="65"/>
                        <a:pt x="179" y="64"/>
                      </a:cubicBezTo>
                      <a:cubicBezTo>
                        <a:pt x="179" y="64"/>
                        <a:pt x="179" y="63"/>
                        <a:pt x="178" y="63"/>
                      </a:cubicBezTo>
                      <a:cubicBezTo>
                        <a:pt x="91" y="1"/>
                        <a:pt x="91" y="1"/>
                        <a:pt x="91" y="1"/>
                      </a:cubicBezTo>
                      <a:cubicBezTo>
                        <a:pt x="91" y="1"/>
                        <a:pt x="90" y="1"/>
                        <a:pt x="89" y="1"/>
                      </a:cubicBezTo>
                      <a:cubicBezTo>
                        <a:pt x="40" y="0"/>
                        <a:pt x="40" y="0"/>
                        <a:pt x="40" y="0"/>
                      </a:cubicBezTo>
                      <a:cubicBezTo>
                        <a:pt x="39" y="0"/>
                        <a:pt x="37" y="1"/>
                        <a:pt x="37" y="2"/>
                      </a:cubicBezTo>
                      <a:cubicBezTo>
                        <a:pt x="36" y="3"/>
                        <a:pt x="37" y="5"/>
                        <a:pt x="38" y="6"/>
                      </a:cubicBezTo>
                      <a:cubicBezTo>
                        <a:pt x="60" y="22"/>
                        <a:pt x="60" y="22"/>
                        <a:pt x="60" y="22"/>
                      </a:cubicBezTo>
                      <a:cubicBezTo>
                        <a:pt x="50" y="30"/>
                        <a:pt x="50" y="30"/>
                        <a:pt x="50" y="30"/>
                      </a:cubicBezTo>
                      <a:cubicBezTo>
                        <a:pt x="49" y="30"/>
                        <a:pt x="49" y="30"/>
                        <a:pt x="49" y="30"/>
                      </a:cubicBezTo>
                      <a:cubicBezTo>
                        <a:pt x="1" y="64"/>
                        <a:pt x="1" y="64"/>
                        <a:pt x="1" y="64"/>
                      </a:cubicBezTo>
                      <a:cubicBezTo>
                        <a:pt x="0" y="65"/>
                        <a:pt x="0" y="66"/>
                        <a:pt x="0" y="67"/>
                      </a:cubicBezTo>
                      <a:cubicBezTo>
                        <a:pt x="0" y="67"/>
                        <a:pt x="0" y="67"/>
                        <a:pt x="0" y="67"/>
                      </a:cubicBezTo>
                      <a:cubicBezTo>
                        <a:pt x="0" y="67"/>
                        <a:pt x="0" y="67"/>
                        <a:pt x="0" y="67"/>
                      </a:cubicBezTo>
                      <a:cubicBezTo>
                        <a:pt x="0" y="127"/>
                        <a:pt x="0" y="127"/>
                        <a:pt x="0" y="127"/>
                      </a:cubicBezTo>
                      <a:cubicBezTo>
                        <a:pt x="1" y="130"/>
                        <a:pt x="1" y="130"/>
                        <a:pt x="1" y="130"/>
                      </a:cubicBezTo>
                      <a:cubicBezTo>
                        <a:pt x="88" y="192"/>
                        <a:pt x="88" y="192"/>
                        <a:pt x="88" y="192"/>
                      </a:cubicBezTo>
                      <a:cubicBezTo>
                        <a:pt x="88" y="192"/>
                        <a:pt x="88" y="192"/>
                        <a:pt x="88" y="192"/>
                      </a:cubicBezTo>
                      <a:cubicBezTo>
                        <a:pt x="88" y="192"/>
                        <a:pt x="88" y="192"/>
                        <a:pt x="88" y="192"/>
                      </a:cubicBezTo>
                      <a:cubicBezTo>
                        <a:pt x="89" y="192"/>
                        <a:pt x="90" y="192"/>
                        <a:pt x="90" y="192"/>
                      </a:cubicBezTo>
                      <a:cubicBezTo>
                        <a:pt x="91" y="192"/>
                        <a:pt x="92" y="192"/>
                        <a:pt x="92" y="192"/>
                      </a:cubicBezTo>
                      <a:cubicBezTo>
                        <a:pt x="179" y="130"/>
                        <a:pt x="179" y="130"/>
                        <a:pt x="179" y="130"/>
                      </a:cubicBezTo>
                      <a:cubicBezTo>
                        <a:pt x="180" y="130"/>
                        <a:pt x="180" y="129"/>
                        <a:pt x="180" y="127"/>
                      </a:cubicBezTo>
                      <a:cubicBezTo>
                        <a:pt x="180" y="67"/>
                        <a:pt x="180" y="67"/>
                        <a:pt x="180" y="67"/>
                      </a:cubicBezTo>
                      <a:cubicBezTo>
                        <a:pt x="180" y="67"/>
                        <a:pt x="180" y="67"/>
                        <a:pt x="180" y="67"/>
                      </a:cubicBezTo>
                      <a:close/>
                      <a:moveTo>
                        <a:pt x="51" y="7"/>
                      </a:moveTo>
                      <a:cubicBezTo>
                        <a:pt x="88" y="8"/>
                        <a:pt x="88" y="8"/>
                        <a:pt x="88" y="8"/>
                      </a:cubicBezTo>
                      <a:cubicBezTo>
                        <a:pt x="165" y="62"/>
                        <a:pt x="165" y="62"/>
                        <a:pt x="165" y="62"/>
                      </a:cubicBezTo>
                      <a:cubicBezTo>
                        <a:pt x="128" y="61"/>
                        <a:pt x="128" y="61"/>
                        <a:pt x="128" y="61"/>
                      </a:cubicBezTo>
                      <a:lnTo>
                        <a:pt x="51" y="7"/>
                      </a:lnTo>
                      <a:close/>
                      <a:moveTo>
                        <a:pt x="86" y="182"/>
                      </a:moveTo>
                      <a:cubicBezTo>
                        <a:pt x="7" y="126"/>
                        <a:pt x="7" y="126"/>
                        <a:pt x="7" y="126"/>
                      </a:cubicBezTo>
                      <a:cubicBezTo>
                        <a:pt x="7" y="74"/>
                        <a:pt x="7" y="74"/>
                        <a:pt x="7" y="74"/>
                      </a:cubicBezTo>
                      <a:cubicBezTo>
                        <a:pt x="86" y="131"/>
                        <a:pt x="86" y="131"/>
                        <a:pt x="86" y="131"/>
                      </a:cubicBezTo>
                      <a:lnTo>
                        <a:pt x="86" y="182"/>
                      </a:lnTo>
                      <a:close/>
                      <a:moveTo>
                        <a:pt x="90" y="124"/>
                      </a:moveTo>
                      <a:cubicBezTo>
                        <a:pt x="9" y="67"/>
                        <a:pt x="9" y="67"/>
                        <a:pt x="9" y="67"/>
                      </a:cubicBezTo>
                      <a:cubicBezTo>
                        <a:pt x="48" y="39"/>
                        <a:pt x="48" y="39"/>
                        <a:pt x="48" y="39"/>
                      </a:cubicBezTo>
                      <a:cubicBezTo>
                        <a:pt x="129" y="96"/>
                        <a:pt x="129" y="96"/>
                        <a:pt x="129" y="96"/>
                      </a:cubicBezTo>
                      <a:lnTo>
                        <a:pt x="90" y="124"/>
                      </a:lnTo>
                      <a:close/>
                      <a:moveTo>
                        <a:pt x="173" y="126"/>
                      </a:moveTo>
                      <a:cubicBezTo>
                        <a:pt x="94" y="182"/>
                        <a:pt x="94" y="182"/>
                        <a:pt x="94" y="182"/>
                      </a:cubicBezTo>
                      <a:cubicBezTo>
                        <a:pt x="94" y="131"/>
                        <a:pt x="94" y="131"/>
                        <a:pt x="94" y="131"/>
                      </a:cubicBezTo>
                      <a:cubicBezTo>
                        <a:pt x="173" y="74"/>
                        <a:pt x="173" y="74"/>
                        <a:pt x="173" y="74"/>
                      </a:cubicBezTo>
                      <a:lnTo>
                        <a:pt x="173" y="126"/>
                      </a:lnTo>
                      <a:close/>
                      <a:moveTo>
                        <a:pt x="75" y="135"/>
                      </a:moveTo>
                      <a:cubicBezTo>
                        <a:pt x="14" y="92"/>
                        <a:pt x="14" y="92"/>
                        <a:pt x="14" y="92"/>
                      </a:cubicBezTo>
                      <a:cubicBezTo>
                        <a:pt x="14" y="119"/>
                        <a:pt x="14" y="119"/>
                        <a:pt x="14" y="119"/>
                      </a:cubicBezTo>
                      <a:cubicBezTo>
                        <a:pt x="75" y="162"/>
                        <a:pt x="75" y="162"/>
                        <a:pt x="75" y="162"/>
                      </a:cubicBezTo>
                      <a:lnTo>
                        <a:pt x="75" y="135"/>
                      </a:lnTo>
                      <a:close/>
                    </a:path>
                  </a:pathLst>
                </a:custGeom>
                <a:solidFill>
                  <a:srgbClr val="7F7F7F"/>
                </a:solidFill>
                <a:ln>
                  <a:noFill/>
                </a:ln>
              </p:spPr>
              <p:txBody>
                <a:bodyPr vert="horz" wrap="square" lIns="91440" tIns="45720" rIns="91440" bIns="45720" numCol="1" anchor="t" anchorCtr="0" compatLnSpc="1"/>
                <a:lstStyle/>
                <a:p>
                  <a:endParaRPr lang="zh-CN" altLang="en-US"/>
                </a:p>
              </p:txBody>
            </p:sp>
          </p:grpSp>
        </p:grpSp>
        <p:grpSp>
          <p:nvGrpSpPr>
            <p:cNvPr id="41" name="组合 40"/>
            <p:cNvGrpSpPr/>
            <p:nvPr/>
          </p:nvGrpSpPr>
          <p:grpSpPr>
            <a:xfrm rot="0">
              <a:off x="12462" y="5763"/>
              <a:ext cx="4332" cy="3181"/>
              <a:chOff x="720279" y="3654927"/>
              <a:chExt cx="2750778" cy="2020095"/>
            </a:xfrm>
          </p:grpSpPr>
          <p:sp>
            <p:nvSpPr>
              <p:cNvPr id="13" name="矩形 12"/>
              <p:cNvSpPr/>
              <p:nvPr/>
            </p:nvSpPr>
            <p:spPr>
              <a:xfrm>
                <a:off x="720279" y="5029883"/>
                <a:ext cx="2750778" cy="645139"/>
              </a:xfrm>
              <a:prstGeom prst="rect">
                <a:avLst/>
              </a:prstGeom>
            </p:spPr>
            <p:txBody>
              <a:bodyPr wrap="none">
                <a:spAutoFit/>
              </a:bodyPr>
              <a:lstStyle/>
              <a:p>
                <a:pPr algn="ctr"/>
                <a:r>
                  <a:rPr dirty="0">
                    <a:solidFill>
                      <a:schemeClr val="tx1">
                        <a:lumMod val="65000"/>
                        <a:lumOff val="35000"/>
                      </a:schemeClr>
                    </a:solidFill>
                    <a:latin typeface="+mn-ea"/>
                  </a:rPr>
                  <a:t>There are 5 production </a:t>
                </a:r>
                <a:endParaRPr dirty="0">
                  <a:solidFill>
                    <a:schemeClr val="tx1">
                      <a:lumMod val="65000"/>
                      <a:lumOff val="35000"/>
                    </a:schemeClr>
                  </a:solidFill>
                  <a:latin typeface="+mn-ea"/>
                </a:endParaRPr>
              </a:p>
              <a:p>
                <a:pPr algn="ctr"/>
                <a:r>
                  <a:rPr dirty="0">
                    <a:solidFill>
                      <a:schemeClr val="tx1">
                        <a:lumMod val="65000"/>
                        <a:lumOff val="35000"/>
                      </a:schemeClr>
                    </a:solidFill>
                    <a:latin typeface="+mn-ea"/>
                  </a:rPr>
                  <a:t>lines</a:t>
                </a:r>
                <a:endParaRPr dirty="0">
                  <a:solidFill>
                    <a:schemeClr val="tx1">
                      <a:lumMod val="65000"/>
                      <a:lumOff val="35000"/>
                    </a:schemeClr>
                  </a:solidFill>
                  <a:latin typeface="+mn-ea"/>
                </a:endParaRPr>
              </a:p>
            </p:txBody>
          </p:sp>
          <p:grpSp>
            <p:nvGrpSpPr>
              <p:cNvPr id="24" name="组合 23"/>
              <p:cNvGrpSpPr/>
              <p:nvPr/>
            </p:nvGrpSpPr>
            <p:grpSpPr>
              <a:xfrm>
                <a:off x="1331515" y="3654927"/>
                <a:ext cx="1256195" cy="1256195"/>
                <a:chOff x="6843833" y="1542563"/>
                <a:chExt cx="1256195" cy="1256195"/>
              </a:xfrm>
            </p:grpSpPr>
            <p:sp>
              <p:nvSpPr>
                <p:cNvPr id="25" name="椭圆 24"/>
                <p:cNvSpPr/>
                <p:nvPr/>
              </p:nvSpPr>
              <p:spPr>
                <a:xfrm>
                  <a:off x="6843833" y="1542563"/>
                  <a:ext cx="1256195" cy="125619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7099092" y="1826070"/>
                  <a:ext cx="745676" cy="726412"/>
                  <a:chOff x="7172043" y="1884570"/>
                  <a:chExt cx="430213" cy="419099"/>
                </a:xfrm>
                <a:solidFill>
                  <a:srgbClr val="7F7F7F"/>
                </a:solidFill>
              </p:grpSpPr>
              <p:sp>
                <p:nvSpPr>
                  <p:cNvPr id="27" name="Freeform 49"/>
                  <p:cNvSpPr/>
                  <p:nvPr/>
                </p:nvSpPr>
                <p:spPr bwMode="auto">
                  <a:xfrm>
                    <a:off x="7297456" y="1884570"/>
                    <a:ext cx="179388" cy="82550"/>
                  </a:xfrm>
                  <a:custGeom>
                    <a:avLst/>
                    <a:gdLst>
                      <a:gd name="T0" fmla="*/ 71 w 71"/>
                      <a:gd name="T1" fmla="*/ 26 h 33"/>
                      <a:gd name="T2" fmla="*/ 64 w 71"/>
                      <a:gd name="T3" fmla="*/ 33 h 33"/>
                      <a:gd name="T4" fmla="*/ 8 w 71"/>
                      <a:gd name="T5" fmla="*/ 33 h 33"/>
                      <a:gd name="T6" fmla="*/ 0 w 71"/>
                      <a:gd name="T7" fmla="*/ 26 h 33"/>
                      <a:gd name="T8" fmla="*/ 0 w 71"/>
                      <a:gd name="T9" fmla="*/ 8 h 33"/>
                      <a:gd name="T10" fmla="*/ 8 w 71"/>
                      <a:gd name="T11" fmla="*/ 0 h 33"/>
                      <a:gd name="T12" fmla="*/ 64 w 71"/>
                      <a:gd name="T13" fmla="*/ 0 h 33"/>
                      <a:gd name="T14" fmla="*/ 71 w 71"/>
                      <a:gd name="T15" fmla="*/ 8 h 33"/>
                      <a:gd name="T16" fmla="*/ 71 w 71"/>
                      <a:gd name="T17"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3">
                        <a:moveTo>
                          <a:pt x="71" y="26"/>
                        </a:moveTo>
                        <a:cubicBezTo>
                          <a:pt x="71" y="30"/>
                          <a:pt x="68" y="33"/>
                          <a:pt x="64" y="33"/>
                        </a:cubicBezTo>
                        <a:cubicBezTo>
                          <a:pt x="8" y="33"/>
                          <a:pt x="8" y="33"/>
                          <a:pt x="8" y="33"/>
                        </a:cubicBezTo>
                        <a:cubicBezTo>
                          <a:pt x="3" y="33"/>
                          <a:pt x="0" y="30"/>
                          <a:pt x="0" y="26"/>
                        </a:cubicBezTo>
                        <a:cubicBezTo>
                          <a:pt x="0" y="8"/>
                          <a:pt x="0" y="8"/>
                          <a:pt x="0" y="8"/>
                        </a:cubicBezTo>
                        <a:cubicBezTo>
                          <a:pt x="0" y="4"/>
                          <a:pt x="3" y="0"/>
                          <a:pt x="8" y="0"/>
                        </a:cubicBezTo>
                        <a:cubicBezTo>
                          <a:pt x="64" y="0"/>
                          <a:pt x="64" y="0"/>
                          <a:pt x="64" y="0"/>
                        </a:cubicBezTo>
                        <a:cubicBezTo>
                          <a:pt x="68" y="0"/>
                          <a:pt x="71" y="4"/>
                          <a:pt x="71" y="8"/>
                        </a:cubicBezTo>
                        <a:lnTo>
                          <a:pt x="71"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0"/>
                  <p:cNvSpPr/>
                  <p:nvPr/>
                </p:nvSpPr>
                <p:spPr bwMode="auto">
                  <a:xfrm>
                    <a:off x="7172043" y="2100469"/>
                    <a:ext cx="123825" cy="84137"/>
                  </a:xfrm>
                  <a:custGeom>
                    <a:avLst/>
                    <a:gdLst>
                      <a:gd name="T0" fmla="*/ 49 w 49"/>
                      <a:gd name="T1" fmla="*/ 7 h 34"/>
                      <a:gd name="T2" fmla="*/ 41 w 49"/>
                      <a:gd name="T3" fmla="*/ 0 h 34"/>
                      <a:gd name="T4" fmla="*/ 7 w 49"/>
                      <a:gd name="T5" fmla="*/ 0 h 34"/>
                      <a:gd name="T6" fmla="*/ 0 w 49"/>
                      <a:gd name="T7" fmla="*/ 7 h 34"/>
                      <a:gd name="T8" fmla="*/ 0 w 49"/>
                      <a:gd name="T9" fmla="*/ 26 h 34"/>
                      <a:gd name="T10" fmla="*/ 7 w 49"/>
                      <a:gd name="T11" fmla="*/ 34 h 34"/>
                      <a:gd name="T12" fmla="*/ 41 w 49"/>
                      <a:gd name="T13" fmla="*/ 34 h 34"/>
                      <a:gd name="T14" fmla="*/ 49 w 49"/>
                      <a:gd name="T15" fmla="*/ 26 h 34"/>
                      <a:gd name="T16" fmla="*/ 49 w 4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4">
                        <a:moveTo>
                          <a:pt x="49" y="7"/>
                        </a:moveTo>
                        <a:cubicBezTo>
                          <a:pt x="49" y="3"/>
                          <a:pt x="45" y="0"/>
                          <a:pt x="41" y="0"/>
                        </a:cubicBezTo>
                        <a:cubicBezTo>
                          <a:pt x="7" y="0"/>
                          <a:pt x="7" y="0"/>
                          <a:pt x="7" y="0"/>
                        </a:cubicBezTo>
                        <a:cubicBezTo>
                          <a:pt x="3" y="0"/>
                          <a:pt x="0" y="3"/>
                          <a:pt x="0" y="7"/>
                        </a:cubicBezTo>
                        <a:cubicBezTo>
                          <a:pt x="0" y="26"/>
                          <a:pt x="0" y="26"/>
                          <a:pt x="0" y="26"/>
                        </a:cubicBezTo>
                        <a:cubicBezTo>
                          <a:pt x="0" y="30"/>
                          <a:pt x="3" y="34"/>
                          <a:pt x="7" y="34"/>
                        </a:cubicBezTo>
                        <a:cubicBezTo>
                          <a:pt x="41" y="34"/>
                          <a:pt x="41" y="34"/>
                          <a:pt x="41" y="34"/>
                        </a:cubicBezTo>
                        <a:cubicBezTo>
                          <a:pt x="45" y="34"/>
                          <a:pt x="49" y="30"/>
                          <a:pt x="49" y="26"/>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1"/>
                  <p:cNvSpPr/>
                  <p:nvPr/>
                </p:nvSpPr>
                <p:spPr bwMode="auto">
                  <a:xfrm>
                    <a:off x="7326031" y="2100469"/>
                    <a:ext cx="122238" cy="84137"/>
                  </a:xfrm>
                  <a:custGeom>
                    <a:avLst/>
                    <a:gdLst>
                      <a:gd name="T0" fmla="*/ 49 w 49"/>
                      <a:gd name="T1" fmla="*/ 7 h 34"/>
                      <a:gd name="T2" fmla="*/ 42 w 49"/>
                      <a:gd name="T3" fmla="*/ 0 h 34"/>
                      <a:gd name="T4" fmla="*/ 7 w 49"/>
                      <a:gd name="T5" fmla="*/ 0 h 34"/>
                      <a:gd name="T6" fmla="*/ 0 w 49"/>
                      <a:gd name="T7" fmla="*/ 7 h 34"/>
                      <a:gd name="T8" fmla="*/ 0 w 49"/>
                      <a:gd name="T9" fmla="*/ 26 h 34"/>
                      <a:gd name="T10" fmla="*/ 7 w 49"/>
                      <a:gd name="T11" fmla="*/ 34 h 34"/>
                      <a:gd name="T12" fmla="*/ 42 w 49"/>
                      <a:gd name="T13" fmla="*/ 34 h 34"/>
                      <a:gd name="T14" fmla="*/ 49 w 49"/>
                      <a:gd name="T15" fmla="*/ 26 h 34"/>
                      <a:gd name="T16" fmla="*/ 49 w 4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4">
                        <a:moveTo>
                          <a:pt x="49" y="7"/>
                        </a:moveTo>
                        <a:cubicBezTo>
                          <a:pt x="49" y="3"/>
                          <a:pt x="46" y="0"/>
                          <a:pt x="42" y="0"/>
                        </a:cubicBezTo>
                        <a:cubicBezTo>
                          <a:pt x="7" y="0"/>
                          <a:pt x="7" y="0"/>
                          <a:pt x="7" y="0"/>
                        </a:cubicBezTo>
                        <a:cubicBezTo>
                          <a:pt x="3" y="0"/>
                          <a:pt x="0" y="3"/>
                          <a:pt x="0" y="7"/>
                        </a:cubicBezTo>
                        <a:cubicBezTo>
                          <a:pt x="0" y="26"/>
                          <a:pt x="0" y="26"/>
                          <a:pt x="0" y="26"/>
                        </a:cubicBezTo>
                        <a:cubicBezTo>
                          <a:pt x="0" y="30"/>
                          <a:pt x="3" y="34"/>
                          <a:pt x="7" y="34"/>
                        </a:cubicBezTo>
                        <a:cubicBezTo>
                          <a:pt x="42" y="34"/>
                          <a:pt x="42" y="34"/>
                          <a:pt x="42" y="34"/>
                        </a:cubicBezTo>
                        <a:cubicBezTo>
                          <a:pt x="46" y="34"/>
                          <a:pt x="49" y="30"/>
                          <a:pt x="49" y="26"/>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2"/>
                  <p:cNvSpPr/>
                  <p:nvPr/>
                </p:nvSpPr>
                <p:spPr bwMode="auto">
                  <a:xfrm>
                    <a:off x="7326031" y="2217944"/>
                    <a:ext cx="122238" cy="85725"/>
                  </a:xfrm>
                  <a:custGeom>
                    <a:avLst/>
                    <a:gdLst>
                      <a:gd name="T0" fmla="*/ 49 w 49"/>
                      <a:gd name="T1" fmla="*/ 7 h 34"/>
                      <a:gd name="T2" fmla="*/ 42 w 49"/>
                      <a:gd name="T3" fmla="*/ 0 h 34"/>
                      <a:gd name="T4" fmla="*/ 7 w 49"/>
                      <a:gd name="T5" fmla="*/ 0 h 34"/>
                      <a:gd name="T6" fmla="*/ 0 w 49"/>
                      <a:gd name="T7" fmla="*/ 7 h 34"/>
                      <a:gd name="T8" fmla="*/ 0 w 49"/>
                      <a:gd name="T9" fmla="*/ 27 h 34"/>
                      <a:gd name="T10" fmla="*/ 7 w 49"/>
                      <a:gd name="T11" fmla="*/ 34 h 34"/>
                      <a:gd name="T12" fmla="*/ 42 w 49"/>
                      <a:gd name="T13" fmla="*/ 34 h 34"/>
                      <a:gd name="T14" fmla="*/ 49 w 49"/>
                      <a:gd name="T15" fmla="*/ 27 h 34"/>
                      <a:gd name="T16" fmla="*/ 49 w 4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4">
                        <a:moveTo>
                          <a:pt x="49" y="7"/>
                        </a:moveTo>
                        <a:cubicBezTo>
                          <a:pt x="49" y="3"/>
                          <a:pt x="46" y="0"/>
                          <a:pt x="42" y="0"/>
                        </a:cubicBezTo>
                        <a:cubicBezTo>
                          <a:pt x="7" y="0"/>
                          <a:pt x="7" y="0"/>
                          <a:pt x="7" y="0"/>
                        </a:cubicBezTo>
                        <a:cubicBezTo>
                          <a:pt x="3" y="0"/>
                          <a:pt x="0" y="3"/>
                          <a:pt x="0" y="7"/>
                        </a:cubicBezTo>
                        <a:cubicBezTo>
                          <a:pt x="0" y="27"/>
                          <a:pt x="0" y="27"/>
                          <a:pt x="0" y="27"/>
                        </a:cubicBezTo>
                        <a:cubicBezTo>
                          <a:pt x="0" y="31"/>
                          <a:pt x="3" y="34"/>
                          <a:pt x="7" y="34"/>
                        </a:cubicBezTo>
                        <a:cubicBezTo>
                          <a:pt x="42" y="34"/>
                          <a:pt x="42" y="34"/>
                          <a:pt x="42" y="34"/>
                        </a:cubicBezTo>
                        <a:cubicBezTo>
                          <a:pt x="46" y="34"/>
                          <a:pt x="49" y="31"/>
                          <a:pt x="49" y="27"/>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3"/>
                  <p:cNvSpPr/>
                  <p:nvPr/>
                </p:nvSpPr>
                <p:spPr bwMode="auto">
                  <a:xfrm>
                    <a:off x="7478431" y="2100469"/>
                    <a:ext cx="123825" cy="84137"/>
                  </a:xfrm>
                  <a:custGeom>
                    <a:avLst/>
                    <a:gdLst>
                      <a:gd name="T0" fmla="*/ 49 w 49"/>
                      <a:gd name="T1" fmla="*/ 7 h 34"/>
                      <a:gd name="T2" fmla="*/ 42 w 49"/>
                      <a:gd name="T3" fmla="*/ 0 h 34"/>
                      <a:gd name="T4" fmla="*/ 8 w 49"/>
                      <a:gd name="T5" fmla="*/ 0 h 34"/>
                      <a:gd name="T6" fmla="*/ 0 w 49"/>
                      <a:gd name="T7" fmla="*/ 7 h 34"/>
                      <a:gd name="T8" fmla="*/ 0 w 49"/>
                      <a:gd name="T9" fmla="*/ 26 h 34"/>
                      <a:gd name="T10" fmla="*/ 8 w 49"/>
                      <a:gd name="T11" fmla="*/ 34 h 34"/>
                      <a:gd name="T12" fmla="*/ 42 w 49"/>
                      <a:gd name="T13" fmla="*/ 34 h 34"/>
                      <a:gd name="T14" fmla="*/ 49 w 49"/>
                      <a:gd name="T15" fmla="*/ 26 h 34"/>
                      <a:gd name="T16" fmla="*/ 49 w 4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4">
                        <a:moveTo>
                          <a:pt x="49" y="7"/>
                        </a:moveTo>
                        <a:cubicBezTo>
                          <a:pt x="49" y="3"/>
                          <a:pt x="46" y="0"/>
                          <a:pt x="42" y="0"/>
                        </a:cubicBezTo>
                        <a:cubicBezTo>
                          <a:pt x="8" y="0"/>
                          <a:pt x="8" y="0"/>
                          <a:pt x="8" y="0"/>
                        </a:cubicBezTo>
                        <a:cubicBezTo>
                          <a:pt x="4" y="0"/>
                          <a:pt x="0" y="3"/>
                          <a:pt x="0" y="7"/>
                        </a:cubicBezTo>
                        <a:cubicBezTo>
                          <a:pt x="0" y="26"/>
                          <a:pt x="0" y="26"/>
                          <a:pt x="0" y="26"/>
                        </a:cubicBezTo>
                        <a:cubicBezTo>
                          <a:pt x="0" y="30"/>
                          <a:pt x="4" y="34"/>
                          <a:pt x="8" y="34"/>
                        </a:cubicBezTo>
                        <a:cubicBezTo>
                          <a:pt x="42" y="34"/>
                          <a:pt x="42" y="34"/>
                          <a:pt x="42" y="34"/>
                        </a:cubicBezTo>
                        <a:cubicBezTo>
                          <a:pt x="46" y="34"/>
                          <a:pt x="49" y="30"/>
                          <a:pt x="49" y="26"/>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4"/>
                  <p:cNvSpPr/>
                  <p:nvPr/>
                </p:nvSpPr>
                <p:spPr bwMode="auto">
                  <a:xfrm>
                    <a:off x="7214906" y="1984582"/>
                    <a:ext cx="334963" cy="100012"/>
                  </a:xfrm>
                  <a:custGeom>
                    <a:avLst/>
                    <a:gdLst>
                      <a:gd name="T0" fmla="*/ 123 w 133"/>
                      <a:gd name="T1" fmla="*/ 17 h 40"/>
                      <a:gd name="T2" fmla="*/ 72 w 133"/>
                      <a:gd name="T3" fmla="*/ 17 h 40"/>
                      <a:gd name="T4" fmla="*/ 72 w 133"/>
                      <a:gd name="T5" fmla="*/ 0 h 40"/>
                      <a:gd name="T6" fmla="*/ 66 w 133"/>
                      <a:gd name="T7" fmla="*/ 0 h 40"/>
                      <a:gd name="T8" fmla="*/ 66 w 133"/>
                      <a:gd name="T9" fmla="*/ 17 h 40"/>
                      <a:gd name="T10" fmla="*/ 10 w 133"/>
                      <a:gd name="T11" fmla="*/ 17 h 40"/>
                      <a:gd name="T12" fmla="*/ 0 w 133"/>
                      <a:gd name="T13" fmla="*/ 26 h 40"/>
                      <a:gd name="T14" fmla="*/ 0 w 133"/>
                      <a:gd name="T15" fmla="*/ 40 h 40"/>
                      <a:gd name="T16" fmla="*/ 6 w 133"/>
                      <a:gd name="T17" fmla="*/ 40 h 40"/>
                      <a:gd name="T18" fmla="*/ 6 w 133"/>
                      <a:gd name="T19" fmla="*/ 26 h 40"/>
                      <a:gd name="T20" fmla="*/ 10 w 133"/>
                      <a:gd name="T21" fmla="*/ 22 h 40"/>
                      <a:gd name="T22" fmla="*/ 66 w 133"/>
                      <a:gd name="T23" fmla="*/ 22 h 40"/>
                      <a:gd name="T24" fmla="*/ 66 w 133"/>
                      <a:gd name="T25" fmla="*/ 40 h 40"/>
                      <a:gd name="T26" fmla="*/ 72 w 133"/>
                      <a:gd name="T27" fmla="*/ 40 h 40"/>
                      <a:gd name="T28" fmla="*/ 72 w 133"/>
                      <a:gd name="T29" fmla="*/ 22 h 40"/>
                      <a:gd name="T30" fmla="*/ 123 w 133"/>
                      <a:gd name="T31" fmla="*/ 22 h 40"/>
                      <a:gd name="T32" fmla="*/ 128 w 133"/>
                      <a:gd name="T33" fmla="*/ 26 h 40"/>
                      <a:gd name="T34" fmla="*/ 128 w 133"/>
                      <a:gd name="T35" fmla="*/ 40 h 40"/>
                      <a:gd name="T36" fmla="*/ 133 w 133"/>
                      <a:gd name="T37" fmla="*/ 40 h 40"/>
                      <a:gd name="T38" fmla="*/ 133 w 133"/>
                      <a:gd name="T39" fmla="*/ 26 h 40"/>
                      <a:gd name="T40" fmla="*/ 123 w 133"/>
                      <a:gd name="T4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40">
                        <a:moveTo>
                          <a:pt x="123" y="17"/>
                        </a:moveTo>
                        <a:cubicBezTo>
                          <a:pt x="72" y="17"/>
                          <a:pt x="72" y="17"/>
                          <a:pt x="72" y="17"/>
                        </a:cubicBezTo>
                        <a:cubicBezTo>
                          <a:pt x="72" y="0"/>
                          <a:pt x="72" y="0"/>
                          <a:pt x="72" y="0"/>
                        </a:cubicBezTo>
                        <a:cubicBezTo>
                          <a:pt x="66" y="0"/>
                          <a:pt x="66" y="0"/>
                          <a:pt x="66" y="0"/>
                        </a:cubicBezTo>
                        <a:cubicBezTo>
                          <a:pt x="66" y="17"/>
                          <a:pt x="66" y="17"/>
                          <a:pt x="66" y="17"/>
                        </a:cubicBezTo>
                        <a:cubicBezTo>
                          <a:pt x="10" y="17"/>
                          <a:pt x="10" y="17"/>
                          <a:pt x="10" y="17"/>
                        </a:cubicBezTo>
                        <a:cubicBezTo>
                          <a:pt x="5" y="17"/>
                          <a:pt x="0" y="21"/>
                          <a:pt x="0" y="26"/>
                        </a:cubicBezTo>
                        <a:cubicBezTo>
                          <a:pt x="0" y="40"/>
                          <a:pt x="0" y="40"/>
                          <a:pt x="0" y="40"/>
                        </a:cubicBezTo>
                        <a:cubicBezTo>
                          <a:pt x="6" y="40"/>
                          <a:pt x="6" y="40"/>
                          <a:pt x="6" y="40"/>
                        </a:cubicBezTo>
                        <a:cubicBezTo>
                          <a:pt x="6" y="26"/>
                          <a:pt x="6" y="26"/>
                          <a:pt x="6" y="26"/>
                        </a:cubicBezTo>
                        <a:cubicBezTo>
                          <a:pt x="6" y="24"/>
                          <a:pt x="8" y="22"/>
                          <a:pt x="10" y="22"/>
                        </a:cubicBezTo>
                        <a:cubicBezTo>
                          <a:pt x="66" y="22"/>
                          <a:pt x="66" y="22"/>
                          <a:pt x="66" y="22"/>
                        </a:cubicBezTo>
                        <a:cubicBezTo>
                          <a:pt x="66" y="40"/>
                          <a:pt x="66" y="40"/>
                          <a:pt x="66" y="40"/>
                        </a:cubicBezTo>
                        <a:cubicBezTo>
                          <a:pt x="72" y="40"/>
                          <a:pt x="72" y="40"/>
                          <a:pt x="72" y="40"/>
                        </a:cubicBezTo>
                        <a:cubicBezTo>
                          <a:pt x="72" y="22"/>
                          <a:pt x="72" y="22"/>
                          <a:pt x="72" y="22"/>
                        </a:cubicBezTo>
                        <a:cubicBezTo>
                          <a:pt x="123" y="22"/>
                          <a:pt x="123" y="22"/>
                          <a:pt x="123" y="22"/>
                        </a:cubicBezTo>
                        <a:cubicBezTo>
                          <a:pt x="126" y="22"/>
                          <a:pt x="128" y="24"/>
                          <a:pt x="128" y="26"/>
                        </a:cubicBezTo>
                        <a:cubicBezTo>
                          <a:pt x="128" y="40"/>
                          <a:pt x="128" y="40"/>
                          <a:pt x="128" y="40"/>
                        </a:cubicBezTo>
                        <a:cubicBezTo>
                          <a:pt x="133" y="40"/>
                          <a:pt x="133" y="40"/>
                          <a:pt x="133" y="40"/>
                        </a:cubicBezTo>
                        <a:cubicBezTo>
                          <a:pt x="133" y="26"/>
                          <a:pt x="133" y="26"/>
                          <a:pt x="133" y="26"/>
                        </a:cubicBezTo>
                        <a:cubicBezTo>
                          <a:pt x="133" y="21"/>
                          <a:pt x="129" y="17"/>
                          <a:pt x="12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Rectangle 55"/>
                  <p:cNvSpPr>
                    <a:spLocks noChangeArrowheads="1"/>
                  </p:cNvSpPr>
                  <p:nvPr/>
                </p:nvSpPr>
                <p:spPr bwMode="auto">
                  <a:xfrm>
                    <a:off x="7381593" y="2189369"/>
                    <a:ext cx="14288" cy="238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grpSp>
      <p:sp>
        <p:nvSpPr>
          <p:cNvPr id="11266" name="TextBox 1"/>
          <p:cNvSpPr/>
          <p:nvPr/>
        </p:nvSpPr>
        <p:spPr>
          <a:xfrm>
            <a:off x="285750" y="160338"/>
            <a:ext cx="2994025" cy="384810"/>
          </a:xfrm>
          <a:prstGeom prst="rect">
            <a:avLst/>
          </a:prstGeom>
          <a:noFill/>
          <a:ln w="9525">
            <a:noFill/>
          </a:ln>
        </p:spPr>
        <p:txBody>
          <a:bodyPr wrap="none">
            <a:spAutoFit/>
          </a:bodyPr>
          <a:p>
            <a:pPr lvl="0" algn="l">
              <a:lnSpc>
                <a:spcPct val="10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我们的优势</a:t>
            </a:r>
            <a:r>
              <a:rPr lang="en-US" altLang="x-none"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Our advantage</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92500" y="2417445"/>
            <a:ext cx="5207635" cy="1108075"/>
          </a:xfrm>
          <a:prstGeom prst="rect">
            <a:avLst/>
          </a:prstGeom>
        </p:spPr>
        <p:txBody>
          <a:bodyPr wrap="none">
            <a:spAutoFit/>
          </a:bodyPr>
          <a:lstStyle/>
          <a:p>
            <a:pPr algn="ctr"/>
            <a:r>
              <a:rPr lang="en-US" altLang="zh-CN" sz="6600" dirty="0">
                <a:solidFill>
                  <a:srgbClr val="C00000"/>
                </a:solidFill>
                <a:latin typeface="微软雅黑" panose="020B0503020204020204" pitchFamily="34" charset="-122"/>
                <a:ea typeface="微软雅黑" panose="020B0503020204020204" pitchFamily="34" charset="-122"/>
              </a:rPr>
              <a:t>THANK YOU</a:t>
            </a:r>
            <a:endParaRPr lang="zh-CN" altLang="en-US" sz="6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发光8"/>
          <p:cNvPicPr>
            <a:picLocks noChangeAspect="1"/>
          </p:cNvPicPr>
          <p:nvPr/>
        </p:nvPicPr>
        <p:blipFill>
          <a:blip r:embed="rId1"/>
          <a:srcRect l="10522" t="26041" r="3337"/>
          <a:stretch>
            <a:fillRect/>
          </a:stretch>
        </p:blipFill>
        <p:spPr>
          <a:xfrm>
            <a:off x="5448300" y="1798955"/>
            <a:ext cx="6752590" cy="3260725"/>
          </a:xfrm>
          <a:prstGeom prst="rect">
            <a:avLst/>
          </a:prstGeom>
        </p:spPr>
      </p:pic>
      <p:sp>
        <p:nvSpPr>
          <p:cNvPr id="2" name="矩形 1"/>
          <p:cNvSpPr/>
          <p:nvPr/>
        </p:nvSpPr>
        <p:spPr>
          <a:xfrm>
            <a:off x="190500" y="1084580"/>
            <a:ext cx="5257800" cy="4892675"/>
          </a:xfrm>
          <a:prstGeom prst="rect">
            <a:avLst/>
          </a:prstGeom>
        </p:spPr>
        <p:txBody>
          <a:bodyPr wrap="square">
            <a:spAutoFit/>
          </a:bodyPr>
          <a:lstStyle/>
          <a:p>
            <a:pPr algn="l">
              <a:lnSpc>
                <a:spcPct val="150000"/>
              </a:lnSpc>
            </a:pPr>
            <a:r>
              <a:rPr lang="en-US" altLang="zh-CN" sz="1600" dirty="0">
                <a:latin typeface="+mn-ea"/>
              </a:rPr>
              <a:t>  </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     </a:t>
            </a:r>
            <a:r>
              <a:rPr sz="1600">
                <a:solidFill>
                  <a:schemeClr val="bg1">
                    <a:lumMod val="50000"/>
                  </a:schemeClr>
                </a:solidFill>
                <a:latin typeface="微软雅黑" panose="020B0503020204020204" pitchFamily="34" charset="-122"/>
                <a:ea typeface="微软雅黑" panose="020B0503020204020204" pitchFamily="34" charset="-122"/>
              </a:rPr>
              <a:t>Roogoo is a product development &amp; manufacturing company in Guangdong, China. </a:t>
            </a:r>
            <a:endParaRPr sz="1600">
              <a:solidFill>
                <a:schemeClr val="bg1">
                  <a:lumMod val="50000"/>
                </a:schemeClr>
              </a:solidFill>
              <a:latin typeface="微软雅黑" panose="020B0503020204020204" pitchFamily="34" charset="-122"/>
              <a:ea typeface="微软雅黑" panose="020B0503020204020204" pitchFamily="34" charset="-122"/>
            </a:endParaRPr>
          </a:p>
          <a:p>
            <a:pPr algn="l">
              <a:lnSpc>
                <a:spcPct val="150000"/>
              </a:lnSpc>
            </a:pPr>
            <a:endParaRPr sz="1600">
              <a:solidFill>
                <a:schemeClr val="bg1">
                  <a:lumMod val="50000"/>
                </a:schemeClr>
              </a:solidFill>
              <a:latin typeface="微软雅黑" panose="020B0503020204020204" pitchFamily="34" charset="-122"/>
              <a:ea typeface="微软雅黑" panose="020B0503020204020204" pitchFamily="34" charset="-122"/>
            </a:endParaRPr>
          </a:p>
          <a:p>
            <a:pPr algn="l">
              <a:lnSpc>
                <a:spcPct val="150000"/>
              </a:lnSpc>
            </a:pPr>
            <a:r>
              <a:rPr sz="1600">
                <a:solidFill>
                  <a:schemeClr val="bg1">
                    <a:lumMod val="50000"/>
                  </a:schemeClr>
                </a:solidFill>
                <a:latin typeface="微软雅黑" panose="020B0503020204020204" pitchFamily="34" charset="-122"/>
                <a:ea typeface="微软雅黑" panose="020B0503020204020204" pitchFamily="34" charset="-122"/>
              </a:rPr>
              <a:t>Specialize in Creative Small Appliances such as Emotional lamp series, Makeup mirror series</a:t>
            </a:r>
            <a:r>
              <a:rPr lang="en-US" sz="1600">
                <a:solidFill>
                  <a:schemeClr val="bg1">
                    <a:lumMod val="50000"/>
                  </a:schemeClr>
                </a:solidFill>
                <a:latin typeface="微软雅黑" panose="020B0503020204020204" pitchFamily="34" charset="-122"/>
                <a:ea typeface="微软雅黑" panose="020B0503020204020204" pitchFamily="34" charset="-122"/>
              </a:rPr>
              <a:t>.</a:t>
            </a:r>
            <a:endParaRPr lang="en-US" sz="1600">
              <a:solidFill>
                <a:schemeClr val="bg1">
                  <a:lumMod val="50000"/>
                </a:schemeClr>
              </a:solidFill>
              <a:latin typeface="微软雅黑" panose="020B0503020204020204" pitchFamily="34" charset="-122"/>
              <a:ea typeface="微软雅黑" panose="020B0503020204020204" pitchFamily="34" charset="-122"/>
            </a:endParaRPr>
          </a:p>
          <a:p>
            <a:pPr algn="l">
              <a:lnSpc>
                <a:spcPct val="150000"/>
              </a:lnSpc>
            </a:pPr>
            <a:endParaRPr lang="en-US" sz="1600">
              <a:solidFill>
                <a:schemeClr val="bg1">
                  <a:lumMod val="50000"/>
                </a:schemeClr>
              </a:solidFill>
              <a:latin typeface="微软雅黑" panose="020B0503020204020204" pitchFamily="34" charset="-122"/>
              <a:ea typeface="微软雅黑" panose="020B0503020204020204" pitchFamily="34" charset="-122"/>
            </a:endParaRPr>
          </a:p>
          <a:p>
            <a:pPr algn="l">
              <a:lnSpc>
                <a:spcPct val="150000"/>
              </a:lnSpc>
            </a:pPr>
            <a:r>
              <a:rPr sz="1600">
                <a:solidFill>
                  <a:schemeClr val="bg1">
                    <a:lumMod val="50000"/>
                  </a:schemeClr>
                </a:solidFill>
                <a:latin typeface="微软雅黑" panose="020B0503020204020204" pitchFamily="34" charset="-122"/>
                <a:ea typeface="微软雅黑" panose="020B0503020204020204" pitchFamily="34" charset="-122"/>
              </a:rPr>
              <a:t>We have an award winning design team with 11 years of experience, winning rewards like the Red Dot&amp;iF. Working with major brand names enables us to offer customized service for large scale companies. We want to deliver consistent success to our partners because we believe in what we’re doing.</a:t>
            </a:r>
            <a:endParaRPr sz="1600">
              <a:solidFill>
                <a:schemeClr val="bg1">
                  <a:lumMod val="50000"/>
                </a:schemeClr>
              </a:solidFill>
              <a:latin typeface="微软雅黑" panose="020B0503020204020204" pitchFamily="34" charset="-122"/>
              <a:ea typeface="微软雅黑" panose="020B0503020204020204" pitchFamily="34" charset="-122"/>
            </a:endParaRPr>
          </a:p>
        </p:txBody>
      </p:sp>
      <p:sp>
        <p:nvSpPr>
          <p:cNvPr id="11266" name="TextBox 1"/>
          <p:cNvSpPr/>
          <p:nvPr/>
        </p:nvSpPr>
        <p:spPr>
          <a:xfrm>
            <a:off x="285750" y="160338"/>
            <a:ext cx="1173480" cy="368300"/>
          </a:xfrm>
          <a:prstGeom prst="rect">
            <a:avLst/>
          </a:prstGeom>
          <a:noFill/>
          <a:ln w="9525">
            <a:noFill/>
          </a:ln>
        </p:spPr>
        <p:txBody>
          <a:bodyPr wrap="none">
            <a:spAutoFit/>
          </a:bodyPr>
          <a:p>
            <a:pPr lvl="0" algn="l">
              <a:lnSpc>
                <a:spcPct val="100000"/>
              </a:lnSpc>
            </a:pP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About us</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185" y="4866005"/>
            <a:ext cx="12105640" cy="368300"/>
          </a:xfrm>
          <a:prstGeom prst="rect">
            <a:avLst/>
          </a:prstGeom>
        </p:spPr>
        <p:txBody>
          <a:bodyPr wrap="square">
            <a:spAutoFit/>
          </a:bodyPr>
          <a:lstStyle/>
          <a:p>
            <a:pPr algn="ctr"/>
            <a:r>
              <a:rPr lang="en-US" altLang="zh-CN" dirty="0">
                <a:solidFill>
                  <a:schemeClr val="bg1">
                    <a:lumMod val="50000"/>
                  </a:schemeClr>
                </a:solidFill>
                <a:latin typeface="Arial" panose="020B0604020202020204" pitchFamily="34" charset="0"/>
                <a:ea typeface="微软雅黑" panose="020B0503020204020204" pitchFamily="34" charset="-122"/>
              </a:rPr>
              <a:t>1 Appearance patent, 3 </a:t>
            </a:r>
            <a:r>
              <a:rPr lang="en-US" altLang="en-US" i="1" dirty="0">
                <a:solidFill>
                  <a:schemeClr val="bg1">
                    <a:lumMod val="50000"/>
                  </a:schemeClr>
                </a:solidFill>
                <a:latin typeface="Arial" panose="020B0604020202020204" pitchFamily="34" charset="0"/>
                <a:ea typeface="微软雅黑" panose="020B0503020204020204" pitchFamily="34" charset="-122"/>
                <a:sym typeface="+mn-ea"/>
              </a:rPr>
              <a:t>Authorized Certification, </a:t>
            </a:r>
            <a:r>
              <a:rPr lang="en-US" altLang="zh-CN" dirty="0">
                <a:solidFill>
                  <a:schemeClr val="bg1">
                    <a:lumMod val="50000"/>
                  </a:schemeClr>
                </a:solidFill>
                <a:latin typeface="Arial" panose="020B0604020202020204" pitchFamily="34" charset="0"/>
                <a:ea typeface="微软雅黑" panose="020B0503020204020204" pitchFamily="34" charset="-122"/>
              </a:rPr>
              <a:t>4 Innovative design, 6 </a:t>
            </a:r>
            <a:r>
              <a:rPr lang="en-US" altLang="en-US" i="1" dirty="0">
                <a:solidFill>
                  <a:schemeClr val="bg1">
                    <a:lumMod val="50000"/>
                  </a:schemeClr>
                </a:solidFill>
                <a:latin typeface="Arial" panose="020B0604020202020204" pitchFamily="34" charset="0"/>
                <a:ea typeface="微软雅黑" panose="020B0503020204020204" pitchFamily="34" charset="-122"/>
                <a:sym typeface="+mn-ea"/>
              </a:rPr>
              <a:t>Core Patents</a:t>
            </a:r>
            <a:endParaRPr lang="en-US" altLang="en-US" i="1" dirty="0">
              <a:solidFill>
                <a:schemeClr val="bg1">
                  <a:lumMod val="50000"/>
                </a:schemeClr>
              </a:solidFill>
              <a:latin typeface="Arial" panose="020B0604020202020204" pitchFamily="34" charset="0"/>
              <a:ea typeface="微软雅黑" panose="020B0503020204020204" pitchFamily="34" charset="-122"/>
              <a:sym typeface="+mn-ea"/>
            </a:endParaRPr>
          </a:p>
        </p:txBody>
      </p:sp>
      <p:sp>
        <p:nvSpPr>
          <p:cNvPr id="11266" name="TextBox 1"/>
          <p:cNvSpPr/>
          <p:nvPr/>
        </p:nvSpPr>
        <p:spPr>
          <a:xfrm>
            <a:off x="285750" y="160338"/>
            <a:ext cx="1897380" cy="368300"/>
          </a:xfrm>
          <a:prstGeom prst="rect">
            <a:avLst/>
          </a:prstGeom>
          <a:noFill/>
          <a:ln w="9525">
            <a:noFill/>
          </a:ln>
        </p:spPr>
        <p:txBody>
          <a:bodyPr wrap="none">
            <a:spAutoFit/>
          </a:bodyPr>
          <a:p>
            <a:pPr lvl="0" algn="l">
              <a:lnSpc>
                <a:spcPct val="100000"/>
              </a:lnSpc>
            </a:pP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Product/service</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3" name="组合 32"/>
          <p:cNvGrpSpPr/>
          <p:nvPr/>
        </p:nvGrpSpPr>
        <p:grpSpPr>
          <a:xfrm>
            <a:off x="10795" y="2454910"/>
            <a:ext cx="12178030" cy="2195830"/>
            <a:chOff x="1226" y="4441"/>
            <a:chExt cx="15716" cy="2834"/>
          </a:xfrm>
        </p:grpSpPr>
        <p:pic>
          <p:nvPicPr>
            <p:cNvPr id="30" name="图片 29" descr="场景4"/>
            <p:cNvPicPr>
              <a:picLocks noChangeAspect="1"/>
            </p:cNvPicPr>
            <p:nvPr/>
          </p:nvPicPr>
          <p:blipFill>
            <a:blip r:embed="rId1"/>
            <a:stretch>
              <a:fillRect/>
            </a:stretch>
          </p:blipFill>
          <p:spPr>
            <a:xfrm>
              <a:off x="1226" y="4441"/>
              <a:ext cx="5040" cy="2835"/>
            </a:xfrm>
            <a:prstGeom prst="rect">
              <a:avLst/>
            </a:prstGeom>
          </p:spPr>
        </p:pic>
        <p:pic>
          <p:nvPicPr>
            <p:cNvPr id="31" name="图片 30" descr="老人1"/>
            <p:cNvPicPr>
              <a:picLocks noChangeAspect="1"/>
            </p:cNvPicPr>
            <p:nvPr/>
          </p:nvPicPr>
          <p:blipFill>
            <a:blip r:embed="rId2"/>
            <a:stretch>
              <a:fillRect/>
            </a:stretch>
          </p:blipFill>
          <p:spPr>
            <a:xfrm>
              <a:off x="6555" y="4441"/>
              <a:ext cx="5040" cy="2835"/>
            </a:xfrm>
            <a:prstGeom prst="rect">
              <a:avLst/>
            </a:prstGeom>
          </p:spPr>
        </p:pic>
        <p:pic>
          <p:nvPicPr>
            <p:cNvPr id="32" name="图片 31" descr="儿童5"/>
            <p:cNvPicPr>
              <a:picLocks noChangeAspect="1"/>
            </p:cNvPicPr>
            <p:nvPr/>
          </p:nvPicPr>
          <p:blipFill>
            <a:blip r:embed="rId3"/>
            <a:stretch>
              <a:fillRect/>
            </a:stretch>
          </p:blipFill>
          <p:spPr>
            <a:xfrm>
              <a:off x="11902" y="4441"/>
              <a:ext cx="5040" cy="2835"/>
            </a:xfrm>
            <a:prstGeom prst="rect">
              <a:avLst/>
            </a:prstGeom>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IMG_0300"/>
          <p:cNvPicPr>
            <a:picLocks noChangeAspect="1"/>
          </p:cNvPicPr>
          <p:nvPr/>
        </p:nvPicPr>
        <p:blipFill>
          <a:blip r:embed="rId1"/>
          <a:srcRect b="1764"/>
          <a:stretch>
            <a:fillRect/>
          </a:stretch>
        </p:blipFill>
        <p:spPr>
          <a:xfrm>
            <a:off x="4064635" y="1804670"/>
            <a:ext cx="4272280" cy="3147695"/>
          </a:xfrm>
          <a:prstGeom prst="rect">
            <a:avLst/>
          </a:prstGeom>
        </p:spPr>
      </p:pic>
      <p:grpSp>
        <p:nvGrpSpPr>
          <p:cNvPr id="4" name="组合 3"/>
          <p:cNvGrpSpPr/>
          <p:nvPr/>
        </p:nvGrpSpPr>
        <p:grpSpPr>
          <a:xfrm>
            <a:off x="0" y="1739900"/>
            <a:ext cx="12192000" cy="3223260"/>
            <a:chOff x="0" y="1439439"/>
            <a:chExt cx="11938466" cy="3027785"/>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13288" r="13457" b="5368"/>
            <a:stretch>
              <a:fillRect/>
            </a:stretch>
          </p:blipFill>
          <p:spPr>
            <a:xfrm>
              <a:off x="0" y="1439439"/>
              <a:ext cx="3980145" cy="3027785"/>
            </a:xfrm>
            <a:prstGeom prst="rect">
              <a:avLst/>
            </a:prstGeom>
          </p:spPr>
        </p:pic>
        <p:pic>
          <p:nvPicPr>
            <p:cNvPr id="6" name="图片 5"/>
            <p:cNvPicPr>
              <a:picLocks noChangeAspect="1"/>
            </p:cNvPicPr>
            <p:nvPr/>
          </p:nvPicPr>
          <p:blipFill rotWithShape="1">
            <a:blip r:embed="rId3"/>
            <a:srcRect r="18757"/>
            <a:stretch>
              <a:fillRect/>
            </a:stretch>
          </p:blipFill>
          <p:spPr>
            <a:xfrm>
              <a:off x="7960290" y="1439439"/>
              <a:ext cx="3978176" cy="3027785"/>
            </a:xfrm>
            <a:prstGeom prst="rect">
              <a:avLst/>
            </a:prstGeom>
          </p:spPr>
        </p:pic>
      </p:grpSp>
      <p:sp>
        <p:nvSpPr>
          <p:cNvPr id="7" name="矩形 6"/>
          <p:cNvSpPr/>
          <p:nvPr/>
        </p:nvSpPr>
        <p:spPr>
          <a:xfrm>
            <a:off x="4625975" y="397725"/>
            <a:ext cx="2940050" cy="583565"/>
          </a:xfrm>
          <a:prstGeom prst="rect">
            <a:avLst/>
          </a:prstGeom>
        </p:spPr>
        <p:txBody>
          <a:bodyPr wrap="none">
            <a:spAutoFit/>
          </a:bodyPr>
          <a:lstStyle/>
          <a:p>
            <a:pPr algn="ctr"/>
            <a:r>
              <a:rPr lang="en-US" altLang="zh-CN" sz="3200" dirty="0" smtClean="0">
                <a:solidFill>
                  <a:srgbClr val="C3071F"/>
                </a:solidFill>
              </a:rPr>
              <a:t>Office in GIDC</a:t>
            </a:r>
            <a:endParaRPr lang="en-US" altLang="zh-CN" sz="3200" dirty="0">
              <a:solidFill>
                <a:srgbClr val="C3071F"/>
              </a:solidFill>
            </a:endParaRPr>
          </a:p>
        </p:txBody>
      </p:sp>
      <p:sp>
        <p:nvSpPr>
          <p:cNvPr id="8" name="矩形 7"/>
          <p:cNvSpPr/>
          <p:nvPr/>
        </p:nvSpPr>
        <p:spPr>
          <a:xfrm>
            <a:off x="0" y="4908174"/>
            <a:ext cx="12192000" cy="702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4"/>
          <a:stretch>
            <a:fillRect/>
          </a:stretch>
        </p:blipFill>
        <p:spPr>
          <a:xfrm>
            <a:off x="6328141" y="5713715"/>
            <a:ext cx="506831" cy="322052"/>
          </a:xfrm>
          <a:prstGeom prst="rect">
            <a:avLst/>
          </a:prstGeom>
        </p:spPr>
      </p:pic>
      <p:sp>
        <p:nvSpPr>
          <p:cNvPr id="16" name="矩形 15"/>
          <p:cNvSpPr/>
          <p:nvPr/>
        </p:nvSpPr>
        <p:spPr>
          <a:xfrm>
            <a:off x="-1" y="1734072"/>
            <a:ext cx="12192000" cy="702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66" name="TextBox 1"/>
          <p:cNvSpPr/>
          <p:nvPr/>
        </p:nvSpPr>
        <p:spPr>
          <a:xfrm>
            <a:off x="285750" y="160338"/>
            <a:ext cx="2265680" cy="368300"/>
          </a:xfrm>
          <a:prstGeom prst="rect">
            <a:avLst/>
          </a:prstGeom>
          <a:noFill/>
          <a:ln w="9525">
            <a:noFill/>
          </a:ln>
        </p:spPr>
        <p:txBody>
          <a:bodyPr wrap="none">
            <a:spAutoFit/>
          </a:bodyPr>
          <a:p>
            <a:pPr lvl="0" algn="l">
              <a:lnSpc>
                <a:spcPct val="100000"/>
              </a:lnSpc>
            </a:pP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Office environment</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62411" y="397725"/>
            <a:ext cx="4067175" cy="583565"/>
          </a:xfrm>
          <a:prstGeom prst="rect">
            <a:avLst/>
          </a:prstGeom>
        </p:spPr>
        <p:txBody>
          <a:bodyPr wrap="none">
            <a:spAutoFit/>
          </a:bodyPr>
          <a:lstStyle/>
          <a:p>
            <a:pPr algn="ctr"/>
            <a:r>
              <a:rPr lang="en-US" altLang="zh-CN" sz="3200" dirty="0">
                <a:solidFill>
                  <a:srgbClr val="C3071F"/>
                </a:solidFill>
              </a:rPr>
              <a:t>Manufacturing Base</a:t>
            </a:r>
            <a:endParaRPr lang="en-US" altLang="zh-CN" sz="3200" dirty="0">
              <a:solidFill>
                <a:srgbClr val="C3071F"/>
              </a:solidFill>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09293" y="1467781"/>
            <a:ext cx="4970734" cy="3240000"/>
          </a:xfrm>
          <a:prstGeom prst="rect">
            <a:avLst/>
          </a:prstGeom>
        </p:spPr>
      </p:pic>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26091" b="21037"/>
          <a:stretch>
            <a:fillRect/>
          </a:stretch>
        </p:blipFill>
        <p:spPr>
          <a:xfrm>
            <a:off x="0" y="1467781"/>
            <a:ext cx="4051207" cy="3240000"/>
          </a:xfrm>
          <a:prstGeom prst="rect">
            <a:avLst/>
          </a:prstGeom>
        </p:spPr>
      </p:pic>
      <p:sp>
        <p:nvSpPr>
          <p:cNvPr id="12" name="矩形 11"/>
          <p:cNvSpPr/>
          <p:nvPr/>
        </p:nvSpPr>
        <p:spPr>
          <a:xfrm>
            <a:off x="635" y="5014595"/>
            <a:ext cx="12191365" cy="1337945"/>
          </a:xfrm>
          <a:prstGeom prst="rect">
            <a:avLst/>
          </a:prstGeom>
        </p:spPr>
        <p:txBody>
          <a:bodyPr wrap="square">
            <a:spAutoFit/>
          </a:bodyPr>
          <a:lstStyle/>
          <a:p>
            <a:pPr algn="just">
              <a:lnSpc>
                <a:spcPct val="150000"/>
              </a:lnSpc>
            </a:pPr>
            <a:r>
              <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rPr>
              <a:t>       Worker: </a:t>
            </a:r>
            <a:r>
              <a:rPr lang="en-US" altLang="zh-CN" b="1" dirty="0" smtClean="0">
                <a:solidFill>
                  <a:srgbClr val="C3071F"/>
                </a:solidFill>
                <a:latin typeface="微软雅黑" panose="020B0503020204020204" pitchFamily="34" charset="-122"/>
                <a:ea typeface="微软雅黑" panose="020B0503020204020204" pitchFamily="34" charset="-122"/>
              </a:rPr>
              <a:t>120</a:t>
            </a:r>
            <a:r>
              <a:rPr lang="zh-CN" altLang="en-US" b="1" dirty="0" smtClean="0">
                <a:solidFill>
                  <a:srgbClr val="C3071F"/>
                </a:solidFill>
                <a:latin typeface="微软雅黑" panose="020B0503020204020204" pitchFamily="34" charset="-122"/>
                <a:ea typeface="微软雅黑" panose="020B0503020204020204" pitchFamily="34" charset="-122"/>
              </a:rPr>
              <a:t>人</a:t>
            </a: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The manufacturing base set up the plans, procurement,production,quality assurance,logistics and other functional departments.And we are the implementation of digital management, it provides a strong support for our company to carry out the hign-quality concept.</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1" y="1467781"/>
            <a:ext cx="12192000" cy="702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 y="4637555"/>
            <a:ext cx="12192000" cy="702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66" name="TextBox 1"/>
          <p:cNvSpPr/>
          <p:nvPr/>
        </p:nvSpPr>
        <p:spPr>
          <a:xfrm>
            <a:off x="285750" y="160338"/>
            <a:ext cx="2265680" cy="368300"/>
          </a:xfrm>
          <a:prstGeom prst="rect">
            <a:avLst/>
          </a:prstGeom>
          <a:noFill/>
          <a:ln w="9525">
            <a:noFill/>
          </a:ln>
        </p:spPr>
        <p:txBody>
          <a:bodyPr wrap="none">
            <a:spAutoFit/>
          </a:bodyPr>
          <a:p>
            <a:pPr lvl="0" algn="l">
              <a:lnSpc>
                <a:spcPct val="100000"/>
              </a:lnSpc>
            </a:pP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Office environment</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 name="图片 8" descr="IMG_0181"/>
          <p:cNvPicPr>
            <a:picLocks noChangeAspect="1"/>
          </p:cNvPicPr>
          <p:nvPr/>
        </p:nvPicPr>
        <p:blipFill>
          <a:blip r:embed="rId3"/>
          <a:srcRect l="10524" t="1590" r="29628"/>
          <a:stretch>
            <a:fillRect/>
          </a:stretch>
        </p:blipFill>
        <p:spPr>
          <a:xfrm rot="5400000">
            <a:off x="8736330" y="1182370"/>
            <a:ext cx="3100070" cy="381190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6422" y="816139"/>
            <a:ext cx="3119120" cy="583565"/>
          </a:xfrm>
          <a:prstGeom prst="rect">
            <a:avLst/>
          </a:prstGeom>
        </p:spPr>
        <p:txBody>
          <a:bodyPr wrap="none">
            <a:spAutoFit/>
          </a:bodyPr>
          <a:lstStyle/>
          <a:p>
            <a:pPr algn="ctr"/>
            <a:r>
              <a:rPr lang="en-US" altLang="zh-CN" sz="3200" dirty="0" smtClean="0">
                <a:solidFill>
                  <a:srgbClr val="C3071F"/>
                </a:solidFill>
              </a:rPr>
              <a:t>Staff </a:t>
            </a:r>
            <a:r>
              <a:rPr lang="zh-CN" altLang="en-US" sz="3200" dirty="0" smtClean="0">
                <a:solidFill>
                  <a:srgbClr val="C3071F"/>
                </a:solidFill>
              </a:rPr>
              <a:t>constitute</a:t>
            </a:r>
            <a:endParaRPr lang="zh-CN" altLang="en-US" sz="3200" dirty="0" smtClean="0">
              <a:solidFill>
                <a:srgbClr val="C3071F"/>
              </a:solidFill>
            </a:endParaRPr>
          </a:p>
        </p:txBody>
      </p:sp>
      <p:graphicFrame>
        <p:nvGraphicFramePr>
          <p:cNvPr id="6" name="图表 5"/>
          <p:cNvGraphicFramePr/>
          <p:nvPr/>
        </p:nvGraphicFramePr>
        <p:xfrm>
          <a:off x="73977" y="2027855"/>
          <a:ext cx="4074795" cy="277548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图表 6"/>
          <p:cNvGraphicFramePr/>
          <p:nvPr/>
        </p:nvGraphicFramePr>
        <p:xfrm>
          <a:off x="4058919" y="2027855"/>
          <a:ext cx="4074795" cy="27754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p:cNvGraphicFramePr/>
          <p:nvPr/>
        </p:nvGraphicFramePr>
        <p:xfrm>
          <a:off x="8053387" y="2027855"/>
          <a:ext cx="4074795" cy="2775481"/>
        </p:xfrm>
        <a:graphic>
          <a:graphicData uri="http://schemas.openxmlformats.org/drawingml/2006/chart">
            <c:chart xmlns:c="http://schemas.openxmlformats.org/drawingml/2006/chart" xmlns:r="http://schemas.openxmlformats.org/officeDocument/2006/relationships" r:id="rId3"/>
          </a:graphicData>
        </a:graphic>
      </p:graphicFrame>
      <p:sp>
        <p:nvSpPr>
          <p:cNvPr id="11266" name="TextBox 1"/>
          <p:cNvSpPr/>
          <p:nvPr/>
        </p:nvSpPr>
        <p:spPr>
          <a:xfrm>
            <a:off x="285750" y="160338"/>
            <a:ext cx="2397125" cy="384810"/>
          </a:xfrm>
          <a:prstGeom prst="rect">
            <a:avLst/>
          </a:prstGeom>
          <a:noFill/>
          <a:ln w="9525">
            <a:noFill/>
          </a:ln>
        </p:spPr>
        <p:txBody>
          <a:bodyPr wrap="none">
            <a:spAutoFit/>
          </a:bodyPr>
          <a:p>
            <a:pPr lvl="0" algn="l">
              <a:lnSpc>
                <a:spcPct val="10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我们的团队</a:t>
            </a:r>
            <a:r>
              <a:rPr lang="en-US" altLang="x-none"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Our team</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文本框 9"/>
          <p:cNvSpPr txBox="1"/>
          <p:nvPr/>
        </p:nvSpPr>
        <p:spPr>
          <a:xfrm>
            <a:off x="741680" y="4279265"/>
            <a:ext cx="1296670" cy="198755"/>
          </a:xfrm>
          <a:prstGeom prst="rect">
            <a:avLst/>
          </a:prstGeom>
          <a:noFill/>
        </p:spPr>
        <p:txBody>
          <a:bodyPr wrap="square" rtlCol="0">
            <a:spAutoFit/>
          </a:bodyPr>
          <a:p>
            <a:r>
              <a:rPr lang="zh-CN" altLang="en-US" sz="700"/>
              <a:t>Master degree candidate</a:t>
            </a:r>
            <a:endParaRPr lang="zh-CN" altLang="en-US" sz="700"/>
          </a:p>
        </p:txBody>
      </p:sp>
      <p:sp>
        <p:nvSpPr>
          <p:cNvPr id="11" name="文本框 10"/>
          <p:cNvSpPr txBox="1"/>
          <p:nvPr/>
        </p:nvSpPr>
        <p:spPr>
          <a:xfrm>
            <a:off x="1938020" y="4279265"/>
            <a:ext cx="1261745" cy="198755"/>
          </a:xfrm>
          <a:prstGeom prst="rect">
            <a:avLst/>
          </a:prstGeom>
          <a:noFill/>
        </p:spPr>
        <p:txBody>
          <a:bodyPr wrap="square" rtlCol="0">
            <a:spAutoFit/>
          </a:bodyPr>
          <a:p>
            <a:r>
              <a:rPr lang="zh-CN" altLang="en-US" sz="700"/>
              <a:t>University degree</a:t>
            </a:r>
            <a:endParaRPr lang="zh-CN" altLang="en-US" sz="700"/>
          </a:p>
        </p:txBody>
      </p:sp>
      <p:sp>
        <p:nvSpPr>
          <p:cNvPr id="12" name="文本框 11"/>
          <p:cNvSpPr txBox="1"/>
          <p:nvPr/>
        </p:nvSpPr>
        <p:spPr>
          <a:xfrm>
            <a:off x="2809875" y="4279265"/>
            <a:ext cx="1583055" cy="198755"/>
          </a:xfrm>
          <a:prstGeom prst="rect">
            <a:avLst/>
          </a:prstGeom>
          <a:noFill/>
        </p:spPr>
        <p:txBody>
          <a:bodyPr wrap="square" rtlCol="0">
            <a:spAutoFit/>
          </a:bodyPr>
          <a:p>
            <a:r>
              <a:rPr lang="en-US" altLang="zh-CN" sz="700"/>
              <a:t>special school</a:t>
            </a:r>
            <a:endParaRPr lang="en-US" altLang="zh-CN" sz="700"/>
          </a:p>
        </p:txBody>
      </p:sp>
      <p:sp>
        <p:nvSpPr>
          <p:cNvPr id="13" name="文本框 12"/>
          <p:cNvSpPr txBox="1"/>
          <p:nvPr/>
        </p:nvSpPr>
        <p:spPr>
          <a:xfrm>
            <a:off x="311150" y="5213985"/>
            <a:ext cx="3599815" cy="922020"/>
          </a:xfrm>
          <a:prstGeom prst="rect">
            <a:avLst/>
          </a:prstGeom>
          <a:noFill/>
        </p:spPr>
        <p:txBody>
          <a:bodyPr wrap="square" rtlCol="0">
            <a:spAutoFit/>
          </a:bodyPr>
          <a:p>
            <a:pPr algn="ctr">
              <a:buNone/>
            </a:pPr>
            <a:r>
              <a:rPr lang="zh-CN" altLang="en-US" sz="1800" dirty="0">
                <a:solidFill>
                  <a:schemeClr val="tx1">
                    <a:lumMod val="65000"/>
                    <a:lumOff val="35000"/>
                  </a:schemeClr>
                </a:solidFill>
              </a:rPr>
              <a:t>The proportion of the management personnel's educational structure.</a:t>
            </a:r>
            <a:endParaRPr lang="zh-CN" altLang="en-US" sz="1800" dirty="0">
              <a:solidFill>
                <a:schemeClr val="tx1">
                  <a:lumMod val="65000"/>
                  <a:lumOff val="35000"/>
                </a:schemeClr>
              </a:solidFill>
            </a:endParaRPr>
          </a:p>
        </p:txBody>
      </p:sp>
      <p:sp>
        <p:nvSpPr>
          <p:cNvPr id="15" name="文本框 14"/>
          <p:cNvSpPr txBox="1"/>
          <p:nvPr/>
        </p:nvSpPr>
        <p:spPr>
          <a:xfrm>
            <a:off x="4747895" y="5352415"/>
            <a:ext cx="3385820" cy="645160"/>
          </a:xfrm>
          <a:prstGeom prst="rect">
            <a:avLst/>
          </a:prstGeom>
          <a:noFill/>
        </p:spPr>
        <p:txBody>
          <a:bodyPr wrap="square" rtlCol="0">
            <a:spAutoFit/>
          </a:bodyPr>
          <a:p>
            <a:r>
              <a:rPr lang="zh-CN" altLang="en-US" sz="1800" dirty="0">
                <a:solidFill>
                  <a:schemeClr val="tx1">
                    <a:lumMod val="65000"/>
                    <a:lumOff val="35000"/>
                  </a:schemeClr>
                </a:solidFill>
              </a:rPr>
              <a:t>Personnel work experience structure proportion.</a:t>
            </a:r>
            <a:endParaRPr lang="zh-CN" altLang="en-US" sz="1800" dirty="0">
              <a:solidFill>
                <a:schemeClr val="tx1">
                  <a:lumMod val="65000"/>
                  <a:lumOff val="35000"/>
                </a:schemeClr>
              </a:solidFill>
            </a:endParaRPr>
          </a:p>
        </p:txBody>
      </p:sp>
      <p:sp>
        <p:nvSpPr>
          <p:cNvPr id="16" name="文本框 15"/>
          <p:cNvSpPr txBox="1"/>
          <p:nvPr/>
        </p:nvSpPr>
        <p:spPr>
          <a:xfrm>
            <a:off x="8637270" y="5352415"/>
            <a:ext cx="3183890" cy="645160"/>
          </a:xfrm>
          <a:prstGeom prst="rect">
            <a:avLst/>
          </a:prstGeom>
          <a:noFill/>
        </p:spPr>
        <p:txBody>
          <a:bodyPr wrap="square" rtlCol="0">
            <a:spAutoFit/>
          </a:bodyPr>
          <a:p>
            <a:pPr algn="ctr">
              <a:buNone/>
            </a:pPr>
            <a:r>
              <a:rPr lang="zh-CN" altLang="en-US" sz="1800" dirty="0" smtClean="0">
                <a:solidFill>
                  <a:schemeClr val="tx1">
                    <a:lumMod val="65000"/>
                    <a:lumOff val="35000"/>
                  </a:schemeClr>
                </a:solidFill>
              </a:rPr>
              <a:t>The proportion of the design capability hierarchy.</a:t>
            </a:r>
            <a:endParaRPr lang="zh-CN" altLang="en-US" sz="1800" dirty="0" smtClean="0">
              <a:solidFill>
                <a:schemeClr val="tx1">
                  <a:lumMod val="65000"/>
                  <a:lumOff val="35000"/>
                </a:schemeClr>
              </a:solidFill>
            </a:endParaRPr>
          </a:p>
        </p:txBody>
      </p:sp>
      <p:sp>
        <p:nvSpPr>
          <p:cNvPr id="17" name="文本框 16"/>
          <p:cNvSpPr txBox="1"/>
          <p:nvPr/>
        </p:nvSpPr>
        <p:spPr>
          <a:xfrm>
            <a:off x="4685030" y="4248150"/>
            <a:ext cx="1280795" cy="198755"/>
          </a:xfrm>
          <a:prstGeom prst="rect">
            <a:avLst/>
          </a:prstGeom>
          <a:noFill/>
        </p:spPr>
        <p:txBody>
          <a:bodyPr wrap="square" rtlCol="0">
            <a:spAutoFit/>
          </a:bodyPr>
          <a:p>
            <a:r>
              <a:rPr lang="en-US" altLang="zh-CN" sz="700"/>
              <a:t>over 10 years</a:t>
            </a:r>
            <a:endParaRPr lang="en-US" altLang="zh-CN" sz="700"/>
          </a:p>
        </p:txBody>
      </p:sp>
      <p:sp>
        <p:nvSpPr>
          <p:cNvPr id="18" name="文本框 17"/>
          <p:cNvSpPr txBox="1"/>
          <p:nvPr/>
        </p:nvSpPr>
        <p:spPr>
          <a:xfrm>
            <a:off x="5631815" y="4248150"/>
            <a:ext cx="1280795" cy="198755"/>
          </a:xfrm>
          <a:prstGeom prst="rect">
            <a:avLst/>
          </a:prstGeom>
          <a:noFill/>
        </p:spPr>
        <p:txBody>
          <a:bodyPr wrap="square" rtlCol="0">
            <a:spAutoFit/>
          </a:bodyPr>
          <a:p>
            <a:r>
              <a:rPr lang="en-US" altLang="zh-CN" sz="700"/>
              <a:t>between 5-10 years</a:t>
            </a:r>
            <a:endParaRPr lang="en-US" altLang="zh-CN" sz="700"/>
          </a:p>
        </p:txBody>
      </p:sp>
      <p:sp>
        <p:nvSpPr>
          <p:cNvPr id="19" name="文本框 18"/>
          <p:cNvSpPr txBox="1"/>
          <p:nvPr/>
        </p:nvSpPr>
        <p:spPr>
          <a:xfrm>
            <a:off x="6772275" y="4248150"/>
            <a:ext cx="1280795" cy="198755"/>
          </a:xfrm>
          <a:prstGeom prst="rect">
            <a:avLst/>
          </a:prstGeom>
          <a:noFill/>
        </p:spPr>
        <p:txBody>
          <a:bodyPr wrap="square" rtlCol="0">
            <a:spAutoFit/>
          </a:bodyPr>
          <a:p>
            <a:r>
              <a:rPr lang="en-US" altLang="zh-CN" sz="700"/>
              <a:t>between 1-5 years</a:t>
            </a:r>
            <a:endParaRPr lang="en-US" altLang="zh-CN" sz="700"/>
          </a:p>
        </p:txBody>
      </p:sp>
      <p:sp>
        <p:nvSpPr>
          <p:cNvPr id="20" name="文本框 19"/>
          <p:cNvSpPr txBox="1"/>
          <p:nvPr/>
        </p:nvSpPr>
        <p:spPr>
          <a:xfrm>
            <a:off x="8846820" y="4296410"/>
            <a:ext cx="614680" cy="198755"/>
          </a:xfrm>
          <a:prstGeom prst="rect">
            <a:avLst/>
          </a:prstGeom>
          <a:noFill/>
        </p:spPr>
        <p:txBody>
          <a:bodyPr wrap="square" rtlCol="0">
            <a:spAutoFit/>
          </a:bodyPr>
          <a:p>
            <a:r>
              <a:rPr lang="en-US" altLang="zh-CN" sz="700"/>
              <a:t>professor</a:t>
            </a:r>
            <a:endParaRPr lang="en-US" altLang="zh-CN" sz="700"/>
          </a:p>
        </p:txBody>
      </p:sp>
      <p:sp>
        <p:nvSpPr>
          <p:cNvPr id="21" name="文本框 20"/>
          <p:cNvSpPr txBox="1"/>
          <p:nvPr/>
        </p:nvSpPr>
        <p:spPr>
          <a:xfrm>
            <a:off x="9547225" y="4296410"/>
            <a:ext cx="1086485" cy="198755"/>
          </a:xfrm>
          <a:prstGeom prst="rect">
            <a:avLst/>
          </a:prstGeom>
          <a:noFill/>
        </p:spPr>
        <p:txBody>
          <a:bodyPr wrap="square" rtlCol="0">
            <a:spAutoFit/>
          </a:bodyPr>
          <a:p>
            <a:r>
              <a:rPr lang="en-US" altLang="zh-CN" sz="700"/>
              <a:t>senior designer</a:t>
            </a:r>
            <a:endParaRPr lang="en-US" altLang="zh-CN" sz="7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67100" y="2686685"/>
            <a:ext cx="6562090" cy="1938020"/>
          </a:xfrm>
          <a:prstGeom prst="rect">
            <a:avLst/>
          </a:prstGeom>
          <a:noFill/>
        </p:spPr>
        <p:txBody>
          <a:bodyPr wrap="square" rtlCol="0">
            <a:spAutoFit/>
          </a:bodyPr>
          <a:p>
            <a:r>
              <a:rPr lang="zh-CN" altLang="en-US" sz="6000" dirty="0" smtClean="0">
                <a:solidFill>
                  <a:srgbClr val="C3071F"/>
                </a:solidFill>
                <a:latin typeface="微软雅黑" panose="020B0503020204020204" pitchFamily="34" charset="-122"/>
                <a:ea typeface="微软雅黑" panose="020B0503020204020204" pitchFamily="34" charset="-122"/>
              </a:rPr>
              <a:t>Our </a:t>
            </a:r>
            <a:r>
              <a:rPr lang="zh-CN" altLang="en-US" sz="6000" dirty="0" smtClean="0">
                <a:solidFill>
                  <a:srgbClr val="C3071F"/>
                </a:solidFill>
                <a:latin typeface="微软雅黑" panose="020B0503020204020204" pitchFamily="34" charset="-122"/>
                <a:ea typeface="微软雅黑" panose="020B0503020204020204" pitchFamily="34" charset="-122"/>
                <a:sym typeface="Arial" panose="020B0604020202020204" pitchFamily="34" charset="0"/>
              </a:rPr>
              <a:t>advantage</a:t>
            </a:r>
            <a:endParaRPr lang="zh-CN" altLang="en-US" sz="60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endParaRPr lang="zh-CN" altLang="en-US" sz="60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1776" y="2943794"/>
            <a:ext cx="916455" cy="916455"/>
            <a:chOff x="874069" y="2272664"/>
            <a:chExt cx="1819275" cy="1819275"/>
          </a:xfrm>
          <a:solidFill>
            <a:schemeClr val="tx1">
              <a:lumMod val="65000"/>
              <a:lumOff val="35000"/>
            </a:schemeClr>
          </a:solidFill>
        </p:grpSpPr>
        <p:sp>
          <p:nvSpPr>
            <p:cNvPr id="3" name="椭圆 2"/>
            <p:cNvSpPr/>
            <p:nvPr/>
          </p:nvSpPr>
          <p:spPr>
            <a:xfrm>
              <a:off x="874069" y="2272664"/>
              <a:ext cx="1819275" cy="1819275"/>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134165" y="2703080"/>
              <a:ext cx="1228035" cy="854126"/>
              <a:chOff x="7115175" y="2751138"/>
              <a:chExt cx="531813" cy="369888"/>
            </a:xfrm>
            <a:grpFill/>
          </p:grpSpPr>
          <p:sp>
            <p:nvSpPr>
              <p:cNvPr id="5" name="Freeform 13"/>
              <p:cNvSpPr>
                <a:spLocks noEditPoints="1"/>
              </p:cNvSpPr>
              <p:nvPr/>
            </p:nvSpPr>
            <p:spPr bwMode="auto">
              <a:xfrm>
                <a:off x="7115175" y="2828925"/>
                <a:ext cx="531813" cy="266700"/>
              </a:xfrm>
              <a:custGeom>
                <a:avLst/>
                <a:gdLst>
                  <a:gd name="T0" fmla="*/ 71 w 212"/>
                  <a:gd name="T1" fmla="*/ 17 h 106"/>
                  <a:gd name="T2" fmla="*/ 70 w 212"/>
                  <a:gd name="T3" fmla="*/ 8 h 106"/>
                  <a:gd name="T4" fmla="*/ 65 w 212"/>
                  <a:gd name="T5" fmla="*/ 6 h 106"/>
                  <a:gd name="T6" fmla="*/ 34 w 212"/>
                  <a:gd name="T7" fmla="*/ 33 h 106"/>
                  <a:gd name="T8" fmla="*/ 36 w 212"/>
                  <a:gd name="T9" fmla="*/ 50 h 106"/>
                  <a:gd name="T10" fmla="*/ 39 w 212"/>
                  <a:gd name="T11" fmla="*/ 60 h 106"/>
                  <a:gd name="T12" fmla="*/ 39 w 212"/>
                  <a:gd name="T13" fmla="*/ 65 h 106"/>
                  <a:gd name="T14" fmla="*/ 30 w 212"/>
                  <a:gd name="T15" fmla="*/ 74 h 106"/>
                  <a:gd name="T16" fmla="*/ 1 w 212"/>
                  <a:gd name="T17" fmla="*/ 89 h 106"/>
                  <a:gd name="T18" fmla="*/ 25 w 212"/>
                  <a:gd name="T19" fmla="*/ 106 h 106"/>
                  <a:gd name="T20" fmla="*/ 25 w 212"/>
                  <a:gd name="T21" fmla="*/ 93 h 106"/>
                  <a:gd name="T22" fmla="*/ 25 w 212"/>
                  <a:gd name="T23" fmla="*/ 91 h 106"/>
                  <a:gd name="T24" fmla="*/ 46 w 212"/>
                  <a:gd name="T25" fmla="*/ 76 h 106"/>
                  <a:gd name="T26" fmla="*/ 69 w 212"/>
                  <a:gd name="T27" fmla="*/ 67 h 106"/>
                  <a:gd name="T28" fmla="*/ 66 w 212"/>
                  <a:gd name="T29" fmla="*/ 65 h 106"/>
                  <a:gd name="T30" fmla="*/ 70 w 212"/>
                  <a:gd name="T31" fmla="*/ 52 h 106"/>
                  <a:gd name="T32" fmla="*/ 75 w 212"/>
                  <a:gd name="T33" fmla="*/ 45 h 106"/>
                  <a:gd name="T34" fmla="*/ 70 w 212"/>
                  <a:gd name="T35" fmla="*/ 24 h 106"/>
                  <a:gd name="T36" fmla="*/ 211 w 212"/>
                  <a:gd name="T37" fmla="*/ 89 h 106"/>
                  <a:gd name="T38" fmla="*/ 182 w 212"/>
                  <a:gd name="T39" fmla="*/ 74 h 106"/>
                  <a:gd name="T40" fmla="*/ 173 w 212"/>
                  <a:gd name="T41" fmla="*/ 65 h 106"/>
                  <a:gd name="T42" fmla="*/ 173 w 212"/>
                  <a:gd name="T43" fmla="*/ 59 h 106"/>
                  <a:gd name="T44" fmla="*/ 177 w 212"/>
                  <a:gd name="T45" fmla="*/ 49 h 106"/>
                  <a:gd name="T46" fmla="*/ 178 w 212"/>
                  <a:gd name="T47" fmla="*/ 37 h 106"/>
                  <a:gd name="T48" fmla="*/ 178 w 212"/>
                  <a:gd name="T49" fmla="*/ 23 h 106"/>
                  <a:gd name="T50" fmla="*/ 174 w 212"/>
                  <a:gd name="T51" fmla="*/ 8 h 106"/>
                  <a:gd name="T52" fmla="*/ 168 w 212"/>
                  <a:gd name="T53" fmla="*/ 6 h 106"/>
                  <a:gd name="T54" fmla="*/ 139 w 212"/>
                  <a:gd name="T55" fmla="*/ 12 h 106"/>
                  <a:gd name="T56" fmla="*/ 139 w 212"/>
                  <a:gd name="T57" fmla="*/ 15 h 106"/>
                  <a:gd name="T58" fmla="*/ 140 w 212"/>
                  <a:gd name="T59" fmla="*/ 17 h 106"/>
                  <a:gd name="T60" fmla="*/ 138 w 212"/>
                  <a:gd name="T61" fmla="*/ 41 h 106"/>
                  <a:gd name="T62" fmla="*/ 139 w 212"/>
                  <a:gd name="T63" fmla="*/ 50 h 106"/>
                  <a:gd name="T64" fmla="*/ 142 w 212"/>
                  <a:gd name="T65" fmla="*/ 60 h 106"/>
                  <a:gd name="T66" fmla="*/ 143 w 212"/>
                  <a:gd name="T67" fmla="*/ 65 h 106"/>
                  <a:gd name="T68" fmla="*/ 156 w 212"/>
                  <a:gd name="T69" fmla="*/ 72 h 106"/>
                  <a:gd name="T70" fmla="*/ 170 w 212"/>
                  <a:gd name="T71" fmla="*/ 78 h 106"/>
                  <a:gd name="T72" fmla="*/ 187 w 212"/>
                  <a:gd name="T73" fmla="*/ 92 h 106"/>
                  <a:gd name="T74" fmla="*/ 187 w 212"/>
                  <a:gd name="T75" fmla="*/ 101 h 106"/>
                  <a:gd name="T76" fmla="*/ 212 w 212"/>
                  <a:gd name="T7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106">
                    <a:moveTo>
                      <a:pt x="69" y="22"/>
                    </a:moveTo>
                    <a:cubicBezTo>
                      <a:pt x="69" y="20"/>
                      <a:pt x="70" y="18"/>
                      <a:pt x="71" y="17"/>
                    </a:cubicBezTo>
                    <a:cubicBezTo>
                      <a:pt x="71" y="16"/>
                      <a:pt x="71" y="16"/>
                      <a:pt x="71" y="16"/>
                    </a:cubicBezTo>
                    <a:cubicBezTo>
                      <a:pt x="71" y="13"/>
                      <a:pt x="70" y="11"/>
                      <a:pt x="70" y="8"/>
                    </a:cubicBezTo>
                    <a:cubicBezTo>
                      <a:pt x="67" y="8"/>
                      <a:pt x="67" y="8"/>
                      <a:pt x="67" y="8"/>
                    </a:cubicBezTo>
                    <a:cubicBezTo>
                      <a:pt x="65" y="6"/>
                      <a:pt x="65" y="6"/>
                      <a:pt x="65" y="6"/>
                    </a:cubicBezTo>
                    <a:cubicBezTo>
                      <a:pt x="56" y="0"/>
                      <a:pt x="47" y="4"/>
                      <a:pt x="42" y="6"/>
                    </a:cubicBezTo>
                    <a:cubicBezTo>
                      <a:pt x="35" y="8"/>
                      <a:pt x="30" y="18"/>
                      <a:pt x="34" y="33"/>
                    </a:cubicBezTo>
                    <a:cubicBezTo>
                      <a:pt x="34" y="36"/>
                      <a:pt x="32" y="37"/>
                      <a:pt x="32" y="38"/>
                    </a:cubicBezTo>
                    <a:cubicBezTo>
                      <a:pt x="33" y="41"/>
                      <a:pt x="33" y="49"/>
                      <a:pt x="36" y="50"/>
                    </a:cubicBezTo>
                    <a:cubicBezTo>
                      <a:pt x="36" y="51"/>
                      <a:pt x="38" y="51"/>
                      <a:pt x="38" y="51"/>
                    </a:cubicBezTo>
                    <a:cubicBezTo>
                      <a:pt x="38" y="54"/>
                      <a:pt x="38" y="57"/>
                      <a:pt x="39" y="60"/>
                    </a:cubicBezTo>
                    <a:cubicBezTo>
                      <a:pt x="39" y="62"/>
                      <a:pt x="41" y="62"/>
                      <a:pt x="42" y="65"/>
                    </a:cubicBezTo>
                    <a:cubicBezTo>
                      <a:pt x="39" y="65"/>
                      <a:pt x="39" y="65"/>
                      <a:pt x="39" y="65"/>
                    </a:cubicBezTo>
                    <a:cubicBezTo>
                      <a:pt x="38" y="67"/>
                      <a:pt x="37" y="72"/>
                      <a:pt x="35" y="73"/>
                    </a:cubicBezTo>
                    <a:cubicBezTo>
                      <a:pt x="33" y="73"/>
                      <a:pt x="32" y="74"/>
                      <a:pt x="30" y="74"/>
                    </a:cubicBezTo>
                    <a:cubicBezTo>
                      <a:pt x="25" y="76"/>
                      <a:pt x="19" y="79"/>
                      <a:pt x="13" y="81"/>
                    </a:cubicBezTo>
                    <a:cubicBezTo>
                      <a:pt x="8" y="83"/>
                      <a:pt x="2" y="84"/>
                      <a:pt x="1" y="89"/>
                    </a:cubicBezTo>
                    <a:cubicBezTo>
                      <a:pt x="1" y="93"/>
                      <a:pt x="0" y="101"/>
                      <a:pt x="0" y="106"/>
                    </a:cubicBezTo>
                    <a:cubicBezTo>
                      <a:pt x="25" y="106"/>
                      <a:pt x="25" y="106"/>
                      <a:pt x="25" y="106"/>
                    </a:cubicBezTo>
                    <a:cubicBezTo>
                      <a:pt x="25" y="104"/>
                      <a:pt x="25" y="103"/>
                      <a:pt x="25" y="101"/>
                    </a:cubicBezTo>
                    <a:cubicBezTo>
                      <a:pt x="25" y="98"/>
                      <a:pt x="25" y="95"/>
                      <a:pt x="25" y="93"/>
                    </a:cubicBezTo>
                    <a:cubicBezTo>
                      <a:pt x="25" y="92"/>
                      <a:pt x="25" y="92"/>
                      <a:pt x="25" y="92"/>
                    </a:cubicBezTo>
                    <a:cubicBezTo>
                      <a:pt x="25" y="91"/>
                      <a:pt x="25" y="91"/>
                      <a:pt x="25" y="91"/>
                    </a:cubicBezTo>
                    <a:cubicBezTo>
                      <a:pt x="28" y="83"/>
                      <a:pt x="36" y="80"/>
                      <a:pt x="42" y="78"/>
                    </a:cubicBezTo>
                    <a:cubicBezTo>
                      <a:pt x="44" y="77"/>
                      <a:pt x="45" y="77"/>
                      <a:pt x="46" y="76"/>
                    </a:cubicBezTo>
                    <a:cubicBezTo>
                      <a:pt x="49" y="75"/>
                      <a:pt x="53" y="74"/>
                      <a:pt x="56" y="72"/>
                    </a:cubicBezTo>
                    <a:cubicBezTo>
                      <a:pt x="60" y="70"/>
                      <a:pt x="65" y="68"/>
                      <a:pt x="69" y="67"/>
                    </a:cubicBezTo>
                    <a:cubicBezTo>
                      <a:pt x="69" y="66"/>
                      <a:pt x="69" y="66"/>
                      <a:pt x="69" y="65"/>
                    </a:cubicBezTo>
                    <a:cubicBezTo>
                      <a:pt x="68" y="65"/>
                      <a:pt x="67" y="65"/>
                      <a:pt x="66" y="65"/>
                    </a:cubicBezTo>
                    <a:cubicBezTo>
                      <a:pt x="66" y="62"/>
                      <a:pt x="68" y="61"/>
                      <a:pt x="69" y="59"/>
                    </a:cubicBezTo>
                    <a:cubicBezTo>
                      <a:pt x="70" y="57"/>
                      <a:pt x="69" y="54"/>
                      <a:pt x="70" y="52"/>
                    </a:cubicBezTo>
                    <a:cubicBezTo>
                      <a:pt x="71" y="51"/>
                      <a:pt x="73" y="50"/>
                      <a:pt x="73" y="49"/>
                    </a:cubicBezTo>
                    <a:cubicBezTo>
                      <a:pt x="74" y="48"/>
                      <a:pt x="75" y="46"/>
                      <a:pt x="75" y="45"/>
                    </a:cubicBezTo>
                    <a:cubicBezTo>
                      <a:pt x="75" y="44"/>
                      <a:pt x="75" y="43"/>
                      <a:pt x="75" y="43"/>
                    </a:cubicBezTo>
                    <a:cubicBezTo>
                      <a:pt x="71" y="38"/>
                      <a:pt x="70" y="30"/>
                      <a:pt x="70" y="24"/>
                    </a:cubicBezTo>
                    <a:cubicBezTo>
                      <a:pt x="70" y="23"/>
                      <a:pt x="70" y="23"/>
                      <a:pt x="69" y="22"/>
                    </a:cubicBezTo>
                    <a:close/>
                    <a:moveTo>
                      <a:pt x="211" y="89"/>
                    </a:moveTo>
                    <a:cubicBezTo>
                      <a:pt x="210" y="84"/>
                      <a:pt x="204" y="83"/>
                      <a:pt x="199" y="81"/>
                    </a:cubicBezTo>
                    <a:cubicBezTo>
                      <a:pt x="193" y="79"/>
                      <a:pt x="187" y="76"/>
                      <a:pt x="182" y="74"/>
                    </a:cubicBezTo>
                    <a:cubicBezTo>
                      <a:pt x="180" y="74"/>
                      <a:pt x="179" y="73"/>
                      <a:pt x="177" y="73"/>
                    </a:cubicBezTo>
                    <a:cubicBezTo>
                      <a:pt x="175" y="72"/>
                      <a:pt x="174" y="67"/>
                      <a:pt x="173" y="65"/>
                    </a:cubicBezTo>
                    <a:cubicBezTo>
                      <a:pt x="172" y="65"/>
                      <a:pt x="171" y="65"/>
                      <a:pt x="170" y="65"/>
                    </a:cubicBezTo>
                    <a:cubicBezTo>
                      <a:pt x="170" y="62"/>
                      <a:pt x="172" y="61"/>
                      <a:pt x="173" y="59"/>
                    </a:cubicBezTo>
                    <a:cubicBezTo>
                      <a:pt x="173" y="57"/>
                      <a:pt x="173" y="54"/>
                      <a:pt x="174" y="52"/>
                    </a:cubicBezTo>
                    <a:cubicBezTo>
                      <a:pt x="175" y="51"/>
                      <a:pt x="176" y="50"/>
                      <a:pt x="177" y="49"/>
                    </a:cubicBezTo>
                    <a:cubicBezTo>
                      <a:pt x="178" y="48"/>
                      <a:pt x="178" y="46"/>
                      <a:pt x="179" y="45"/>
                    </a:cubicBezTo>
                    <a:cubicBezTo>
                      <a:pt x="179" y="43"/>
                      <a:pt x="180" y="39"/>
                      <a:pt x="178" y="37"/>
                    </a:cubicBezTo>
                    <a:cubicBezTo>
                      <a:pt x="178" y="35"/>
                      <a:pt x="177" y="35"/>
                      <a:pt x="177" y="34"/>
                    </a:cubicBezTo>
                    <a:cubicBezTo>
                      <a:pt x="177" y="31"/>
                      <a:pt x="178" y="25"/>
                      <a:pt x="178" y="23"/>
                    </a:cubicBezTo>
                    <a:cubicBezTo>
                      <a:pt x="178" y="20"/>
                      <a:pt x="178" y="16"/>
                      <a:pt x="177" y="13"/>
                    </a:cubicBezTo>
                    <a:cubicBezTo>
                      <a:pt x="177" y="13"/>
                      <a:pt x="176" y="9"/>
                      <a:pt x="174" y="8"/>
                    </a:cubicBezTo>
                    <a:cubicBezTo>
                      <a:pt x="171" y="8"/>
                      <a:pt x="171" y="8"/>
                      <a:pt x="171" y="8"/>
                    </a:cubicBezTo>
                    <a:cubicBezTo>
                      <a:pt x="168" y="6"/>
                      <a:pt x="168" y="6"/>
                      <a:pt x="168" y="6"/>
                    </a:cubicBezTo>
                    <a:cubicBezTo>
                      <a:pt x="160" y="0"/>
                      <a:pt x="151" y="4"/>
                      <a:pt x="146" y="6"/>
                    </a:cubicBezTo>
                    <a:cubicBezTo>
                      <a:pt x="143" y="7"/>
                      <a:pt x="141" y="9"/>
                      <a:pt x="139" y="12"/>
                    </a:cubicBezTo>
                    <a:cubicBezTo>
                      <a:pt x="139" y="13"/>
                      <a:pt x="139" y="14"/>
                      <a:pt x="139" y="14"/>
                    </a:cubicBezTo>
                    <a:cubicBezTo>
                      <a:pt x="139" y="15"/>
                      <a:pt x="139" y="15"/>
                      <a:pt x="139" y="15"/>
                    </a:cubicBezTo>
                    <a:cubicBezTo>
                      <a:pt x="139" y="15"/>
                      <a:pt x="139" y="15"/>
                      <a:pt x="139" y="15"/>
                    </a:cubicBezTo>
                    <a:cubicBezTo>
                      <a:pt x="140" y="16"/>
                      <a:pt x="140" y="16"/>
                      <a:pt x="140" y="17"/>
                    </a:cubicBezTo>
                    <a:cubicBezTo>
                      <a:pt x="143" y="22"/>
                      <a:pt x="142" y="28"/>
                      <a:pt x="141" y="32"/>
                    </a:cubicBezTo>
                    <a:cubicBezTo>
                      <a:pt x="141" y="34"/>
                      <a:pt x="140" y="38"/>
                      <a:pt x="138" y="41"/>
                    </a:cubicBezTo>
                    <a:cubicBezTo>
                      <a:pt x="137" y="41"/>
                      <a:pt x="137" y="42"/>
                      <a:pt x="136" y="42"/>
                    </a:cubicBezTo>
                    <a:cubicBezTo>
                      <a:pt x="137" y="46"/>
                      <a:pt x="137" y="49"/>
                      <a:pt x="139" y="50"/>
                    </a:cubicBezTo>
                    <a:cubicBezTo>
                      <a:pt x="140" y="51"/>
                      <a:pt x="142" y="51"/>
                      <a:pt x="142" y="51"/>
                    </a:cubicBezTo>
                    <a:cubicBezTo>
                      <a:pt x="142" y="54"/>
                      <a:pt x="142" y="57"/>
                      <a:pt x="142" y="60"/>
                    </a:cubicBezTo>
                    <a:cubicBezTo>
                      <a:pt x="143" y="62"/>
                      <a:pt x="145" y="62"/>
                      <a:pt x="145" y="65"/>
                    </a:cubicBezTo>
                    <a:cubicBezTo>
                      <a:pt x="143" y="65"/>
                      <a:pt x="143" y="65"/>
                      <a:pt x="143" y="65"/>
                    </a:cubicBezTo>
                    <a:cubicBezTo>
                      <a:pt x="143" y="66"/>
                      <a:pt x="143" y="66"/>
                      <a:pt x="143" y="67"/>
                    </a:cubicBezTo>
                    <a:cubicBezTo>
                      <a:pt x="147" y="68"/>
                      <a:pt x="152" y="70"/>
                      <a:pt x="156" y="72"/>
                    </a:cubicBezTo>
                    <a:cubicBezTo>
                      <a:pt x="160" y="74"/>
                      <a:pt x="163" y="75"/>
                      <a:pt x="166" y="76"/>
                    </a:cubicBezTo>
                    <a:cubicBezTo>
                      <a:pt x="167" y="77"/>
                      <a:pt x="168" y="77"/>
                      <a:pt x="170" y="78"/>
                    </a:cubicBezTo>
                    <a:cubicBezTo>
                      <a:pt x="176" y="80"/>
                      <a:pt x="184" y="83"/>
                      <a:pt x="187" y="91"/>
                    </a:cubicBezTo>
                    <a:cubicBezTo>
                      <a:pt x="187" y="92"/>
                      <a:pt x="187" y="92"/>
                      <a:pt x="187" y="92"/>
                    </a:cubicBezTo>
                    <a:cubicBezTo>
                      <a:pt x="187" y="93"/>
                      <a:pt x="187" y="93"/>
                      <a:pt x="187" y="93"/>
                    </a:cubicBezTo>
                    <a:cubicBezTo>
                      <a:pt x="187" y="95"/>
                      <a:pt x="187" y="98"/>
                      <a:pt x="187" y="101"/>
                    </a:cubicBezTo>
                    <a:cubicBezTo>
                      <a:pt x="187" y="103"/>
                      <a:pt x="187" y="104"/>
                      <a:pt x="187" y="106"/>
                    </a:cubicBezTo>
                    <a:cubicBezTo>
                      <a:pt x="212" y="106"/>
                      <a:pt x="212" y="106"/>
                      <a:pt x="212" y="106"/>
                    </a:cubicBezTo>
                    <a:cubicBezTo>
                      <a:pt x="212" y="101"/>
                      <a:pt x="211" y="93"/>
                      <a:pt x="211" y="89"/>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6" name="Freeform 14"/>
              <p:cNvSpPr/>
              <p:nvPr/>
            </p:nvSpPr>
            <p:spPr bwMode="auto">
              <a:xfrm>
                <a:off x="7192963" y="2751138"/>
                <a:ext cx="376238" cy="369888"/>
              </a:xfrm>
              <a:custGeom>
                <a:avLst/>
                <a:gdLst>
                  <a:gd name="T0" fmla="*/ 102 w 150"/>
                  <a:gd name="T1" fmla="*/ 17 h 147"/>
                  <a:gd name="T2" fmla="*/ 103 w 150"/>
                  <a:gd name="T3" fmla="*/ 32 h 147"/>
                  <a:gd name="T4" fmla="*/ 102 w 150"/>
                  <a:gd name="T5" fmla="*/ 46 h 147"/>
                  <a:gd name="T6" fmla="*/ 104 w 150"/>
                  <a:gd name="T7" fmla="*/ 50 h 147"/>
                  <a:gd name="T8" fmla="*/ 104 w 150"/>
                  <a:gd name="T9" fmla="*/ 62 h 147"/>
                  <a:gd name="T10" fmla="*/ 102 w 150"/>
                  <a:gd name="T11" fmla="*/ 68 h 147"/>
                  <a:gd name="T12" fmla="*/ 97 w 150"/>
                  <a:gd name="T13" fmla="*/ 72 h 147"/>
                  <a:gd name="T14" fmla="*/ 96 w 150"/>
                  <a:gd name="T15" fmla="*/ 82 h 147"/>
                  <a:gd name="T16" fmla="*/ 92 w 150"/>
                  <a:gd name="T17" fmla="*/ 90 h 147"/>
                  <a:gd name="T18" fmla="*/ 96 w 150"/>
                  <a:gd name="T19" fmla="*/ 90 h 147"/>
                  <a:gd name="T20" fmla="*/ 102 w 150"/>
                  <a:gd name="T21" fmla="*/ 101 h 147"/>
                  <a:gd name="T22" fmla="*/ 109 w 150"/>
                  <a:gd name="T23" fmla="*/ 103 h 147"/>
                  <a:gd name="T24" fmla="*/ 132 w 150"/>
                  <a:gd name="T25" fmla="*/ 113 h 147"/>
                  <a:gd name="T26" fmla="*/ 150 w 150"/>
                  <a:gd name="T27" fmla="*/ 124 h 147"/>
                  <a:gd name="T28" fmla="*/ 150 w 150"/>
                  <a:gd name="T29" fmla="*/ 147 h 147"/>
                  <a:gd name="T30" fmla="*/ 0 w 150"/>
                  <a:gd name="T31" fmla="*/ 147 h 147"/>
                  <a:gd name="T32" fmla="*/ 0 w 150"/>
                  <a:gd name="T33" fmla="*/ 124 h 147"/>
                  <a:gd name="T34" fmla="*/ 18 w 150"/>
                  <a:gd name="T35" fmla="*/ 113 h 147"/>
                  <a:gd name="T36" fmla="*/ 41 w 150"/>
                  <a:gd name="T37" fmla="*/ 103 h 147"/>
                  <a:gd name="T38" fmla="*/ 48 w 150"/>
                  <a:gd name="T39" fmla="*/ 101 h 147"/>
                  <a:gd name="T40" fmla="*/ 54 w 150"/>
                  <a:gd name="T41" fmla="*/ 90 h 147"/>
                  <a:gd name="T42" fmla="*/ 57 w 150"/>
                  <a:gd name="T43" fmla="*/ 90 h 147"/>
                  <a:gd name="T44" fmla="*/ 53 w 150"/>
                  <a:gd name="T45" fmla="*/ 83 h 147"/>
                  <a:gd name="T46" fmla="*/ 52 w 150"/>
                  <a:gd name="T47" fmla="*/ 70 h 147"/>
                  <a:gd name="T48" fmla="*/ 49 w 150"/>
                  <a:gd name="T49" fmla="*/ 70 h 147"/>
                  <a:gd name="T50" fmla="*/ 44 w 150"/>
                  <a:gd name="T51" fmla="*/ 53 h 147"/>
                  <a:gd name="T52" fmla="*/ 46 w 150"/>
                  <a:gd name="T53" fmla="*/ 46 h 147"/>
                  <a:gd name="T54" fmla="*/ 58 w 150"/>
                  <a:gd name="T55" fmla="*/ 7 h 147"/>
                  <a:gd name="T56" fmla="*/ 90 w 150"/>
                  <a:gd name="T57" fmla="*/ 7 h 147"/>
                  <a:gd name="T58" fmla="*/ 93 w 150"/>
                  <a:gd name="T59" fmla="*/ 10 h 147"/>
                  <a:gd name="T60" fmla="*/ 98 w 150"/>
                  <a:gd name="T61" fmla="*/ 10 h 147"/>
                  <a:gd name="T62" fmla="*/ 102 w 150"/>
                  <a:gd name="T63"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147">
                    <a:moveTo>
                      <a:pt x="102" y="17"/>
                    </a:moveTo>
                    <a:cubicBezTo>
                      <a:pt x="103" y="22"/>
                      <a:pt x="103" y="26"/>
                      <a:pt x="103" y="32"/>
                    </a:cubicBezTo>
                    <a:cubicBezTo>
                      <a:pt x="103" y="34"/>
                      <a:pt x="102" y="43"/>
                      <a:pt x="102" y="46"/>
                    </a:cubicBezTo>
                    <a:cubicBezTo>
                      <a:pt x="102" y="48"/>
                      <a:pt x="103" y="48"/>
                      <a:pt x="104" y="50"/>
                    </a:cubicBezTo>
                    <a:cubicBezTo>
                      <a:pt x="105" y="54"/>
                      <a:pt x="105" y="59"/>
                      <a:pt x="104" y="62"/>
                    </a:cubicBezTo>
                    <a:cubicBezTo>
                      <a:pt x="104" y="64"/>
                      <a:pt x="103" y="66"/>
                      <a:pt x="102" y="68"/>
                    </a:cubicBezTo>
                    <a:cubicBezTo>
                      <a:pt x="101" y="70"/>
                      <a:pt x="98" y="70"/>
                      <a:pt x="97" y="72"/>
                    </a:cubicBezTo>
                    <a:cubicBezTo>
                      <a:pt x="96" y="75"/>
                      <a:pt x="97" y="78"/>
                      <a:pt x="96" y="82"/>
                    </a:cubicBezTo>
                    <a:cubicBezTo>
                      <a:pt x="95" y="85"/>
                      <a:pt x="92" y="85"/>
                      <a:pt x="92" y="90"/>
                    </a:cubicBezTo>
                    <a:cubicBezTo>
                      <a:pt x="93" y="90"/>
                      <a:pt x="94" y="90"/>
                      <a:pt x="96" y="90"/>
                    </a:cubicBezTo>
                    <a:cubicBezTo>
                      <a:pt x="97" y="93"/>
                      <a:pt x="100" y="99"/>
                      <a:pt x="102" y="101"/>
                    </a:cubicBezTo>
                    <a:cubicBezTo>
                      <a:pt x="104" y="102"/>
                      <a:pt x="107" y="102"/>
                      <a:pt x="109" y="103"/>
                    </a:cubicBezTo>
                    <a:cubicBezTo>
                      <a:pt x="116" y="106"/>
                      <a:pt x="125" y="110"/>
                      <a:pt x="132" y="113"/>
                    </a:cubicBezTo>
                    <a:cubicBezTo>
                      <a:pt x="139" y="116"/>
                      <a:pt x="148" y="117"/>
                      <a:pt x="150" y="124"/>
                    </a:cubicBezTo>
                    <a:cubicBezTo>
                      <a:pt x="150" y="129"/>
                      <a:pt x="150" y="141"/>
                      <a:pt x="150" y="147"/>
                    </a:cubicBezTo>
                    <a:cubicBezTo>
                      <a:pt x="0" y="147"/>
                      <a:pt x="0" y="147"/>
                      <a:pt x="0" y="147"/>
                    </a:cubicBezTo>
                    <a:cubicBezTo>
                      <a:pt x="0" y="141"/>
                      <a:pt x="0" y="129"/>
                      <a:pt x="0" y="124"/>
                    </a:cubicBezTo>
                    <a:cubicBezTo>
                      <a:pt x="3" y="117"/>
                      <a:pt x="11" y="116"/>
                      <a:pt x="18" y="113"/>
                    </a:cubicBezTo>
                    <a:cubicBezTo>
                      <a:pt x="25" y="110"/>
                      <a:pt x="34" y="106"/>
                      <a:pt x="41" y="103"/>
                    </a:cubicBezTo>
                    <a:cubicBezTo>
                      <a:pt x="44" y="102"/>
                      <a:pt x="46" y="102"/>
                      <a:pt x="48" y="101"/>
                    </a:cubicBezTo>
                    <a:cubicBezTo>
                      <a:pt x="50" y="99"/>
                      <a:pt x="53" y="93"/>
                      <a:pt x="54" y="90"/>
                    </a:cubicBezTo>
                    <a:cubicBezTo>
                      <a:pt x="57" y="90"/>
                      <a:pt x="57" y="90"/>
                      <a:pt x="57" y="90"/>
                    </a:cubicBezTo>
                    <a:cubicBezTo>
                      <a:pt x="57" y="86"/>
                      <a:pt x="54" y="85"/>
                      <a:pt x="53" y="83"/>
                    </a:cubicBezTo>
                    <a:cubicBezTo>
                      <a:pt x="53" y="79"/>
                      <a:pt x="53" y="74"/>
                      <a:pt x="52" y="70"/>
                    </a:cubicBezTo>
                    <a:cubicBezTo>
                      <a:pt x="52" y="71"/>
                      <a:pt x="49" y="70"/>
                      <a:pt x="49" y="70"/>
                    </a:cubicBezTo>
                    <a:cubicBezTo>
                      <a:pt x="45" y="67"/>
                      <a:pt x="45" y="57"/>
                      <a:pt x="44" y="53"/>
                    </a:cubicBezTo>
                    <a:cubicBezTo>
                      <a:pt x="44" y="51"/>
                      <a:pt x="47" y="49"/>
                      <a:pt x="46" y="46"/>
                    </a:cubicBezTo>
                    <a:cubicBezTo>
                      <a:pt x="42" y="25"/>
                      <a:pt x="48" y="11"/>
                      <a:pt x="58" y="7"/>
                    </a:cubicBezTo>
                    <a:cubicBezTo>
                      <a:pt x="65" y="5"/>
                      <a:pt x="78" y="0"/>
                      <a:pt x="90" y="7"/>
                    </a:cubicBezTo>
                    <a:cubicBezTo>
                      <a:pt x="93" y="10"/>
                      <a:pt x="93" y="10"/>
                      <a:pt x="93" y="10"/>
                    </a:cubicBezTo>
                    <a:cubicBezTo>
                      <a:pt x="98" y="10"/>
                      <a:pt x="98" y="10"/>
                      <a:pt x="98" y="10"/>
                    </a:cubicBezTo>
                    <a:cubicBezTo>
                      <a:pt x="100" y="12"/>
                      <a:pt x="102" y="17"/>
                      <a:pt x="102" y="17"/>
                    </a:cubicBezTo>
                    <a:close/>
                  </a:path>
                </a:pathLst>
              </a:custGeom>
              <a:grpFill/>
              <a:ln w="9525">
                <a:noFill/>
                <a:round/>
              </a:ln>
            </p:spPr>
            <p:txBody>
              <a:bodyPr vert="horz" wrap="square" lIns="91440" tIns="45720" rIns="91440" bIns="45720" numCol="1" anchor="t" anchorCtr="0" compatLnSpc="1"/>
              <a:lstStyle/>
              <a:p>
                <a:endParaRPr lang="zh-CN" altLang="en-US" dirty="0"/>
              </a:p>
            </p:txBody>
          </p:sp>
        </p:grpSp>
      </p:grpSp>
      <p:grpSp>
        <p:nvGrpSpPr>
          <p:cNvPr id="7" name="组合 6"/>
          <p:cNvGrpSpPr/>
          <p:nvPr/>
        </p:nvGrpSpPr>
        <p:grpSpPr>
          <a:xfrm>
            <a:off x="465509" y="4076598"/>
            <a:ext cx="917638" cy="917638"/>
            <a:chOff x="6618550" y="2272664"/>
            <a:chExt cx="1819275" cy="1819275"/>
          </a:xfrm>
          <a:solidFill>
            <a:schemeClr val="tx1">
              <a:lumMod val="65000"/>
              <a:lumOff val="35000"/>
            </a:schemeClr>
          </a:solidFill>
        </p:grpSpPr>
        <p:sp>
          <p:nvSpPr>
            <p:cNvPr id="8" name="椭圆 7"/>
            <p:cNvSpPr/>
            <p:nvPr/>
          </p:nvSpPr>
          <p:spPr>
            <a:xfrm>
              <a:off x="6618550" y="2272664"/>
              <a:ext cx="1819275" cy="1819275"/>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6919" y="2695547"/>
              <a:ext cx="1422536" cy="973507"/>
              <a:chOff x="6829860" y="3008330"/>
              <a:chExt cx="1422536" cy="973507"/>
            </a:xfrm>
            <a:grpFill/>
          </p:grpSpPr>
          <p:sp>
            <p:nvSpPr>
              <p:cNvPr id="10" name="Freeform 9"/>
              <p:cNvSpPr>
                <a:spLocks noEditPoints="1"/>
              </p:cNvSpPr>
              <p:nvPr/>
            </p:nvSpPr>
            <p:spPr bwMode="auto">
              <a:xfrm>
                <a:off x="7208018" y="3120668"/>
                <a:ext cx="679569" cy="861169"/>
              </a:xfrm>
              <a:custGeom>
                <a:avLst/>
                <a:gdLst>
                  <a:gd name="T0" fmla="*/ 84 w 138"/>
                  <a:gd name="T1" fmla="*/ 71 h 176"/>
                  <a:gd name="T2" fmla="*/ 69 w 138"/>
                  <a:gd name="T3" fmla="*/ 69 h 176"/>
                  <a:gd name="T4" fmla="*/ 54 w 138"/>
                  <a:gd name="T5" fmla="*/ 71 h 176"/>
                  <a:gd name="T6" fmla="*/ 54 w 138"/>
                  <a:gd name="T7" fmla="*/ 26 h 176"/>
                  <a:gd name="T8" fmla="*/ 15 w 138"/>
                  <a:gd name="T9" fmla="*/ 26 h 176"/>
                  <a:gd name="T10" fmla="*/ 15 w 138"/>
                  <a:gd name="T11" fmla="*/ 48 h 176"/>
                  <a:gd name="T12" fmla="*/ 34 w 138"/>
                  <a:gd name="T13" fmla="*/ 82 h 176"/>
                  <a:gd name="T14" fmla="*/ 16 w 138"/>
                  <a:gd name="T15" fmla="*/ 122 h 176"/>
                  <a:gd name="T16" fmla="*/ 69 w 138"/>
                  <a:gd name="T17" fmla="*/ 176 h 176"/>
                  <a:gd name="T18" fmla="*/ 122 w 138"/>
                  <a:gd name="T19" fmla="*/ 122 h 176"/>
                  <a:gd name="T20" fmla="*/ 101 w 138"/>
                  <a:gd name="T21" fmla="*/ 80 h 176"/>
                  <a:gd name="T22" fmla="*/ 123 w 138"/>
                  <a:gd name="T23" fmla="*/ 49 h 176"/>
                  <a:gd name="T24" fmla="*/ 123 w 138"/>
                  <a:gd name="T25" fmla="*/ 26 h 176"/>
                  <a:gd name="T26" fmla="*/ 84 w 138"/>
                  <a:gd name="T27" fmla="*/ 26 h 176"/>
                  <a:gd name="T28" fmla="*/ 84 w 138"/>
                  <a:gd name="T29" fmla="*/ 71 h 176"/>
                  <a:gd name="T30" fmla="*/ 103 w 138"/>
                  <a:gd name="T31" fmla="*/ 122 h 176"/>
                  <a:gd name="T32" fmla="*/ 69 w 138"/>
                  <a:gd name="T33" fmla="*/ 157 h 176"/>
                  <a:gd name="T34" fmla="*/ 35 w 138"/>
                  <a:gd name="T35" fmla="*/ 122 h 176"/>
                  <a:gd name="T36" fmla="*/ 69 w 138"/>
                  <a:gd name="T37" fmla="*/ 88 h 176"/>
                  <a:gd name="T38" fmla="*/ 103 w 138"/>
                  <a:gd name="T39" fmla="*/ 122 h 176"/>
                  <a:gd name="T40" fmla="*/ 0 w 138"/>
                  <a:gd name="T41" fmla="*/ 0 h 176"/>
                  <a:gd name="T42" fmla="*/ 0 w 138"/>
                  <a:gd name="T43" fmla="*/ 16 h 176"/>
                  <a:gd name="T44" fmla="*/ 138 w 138"/>
                  <a:gd name="T45" fmla="*/ 16 h 176"/>
                  <a:gd name="T46" fmla="*/ 138 w 138"/>
                  <a:gd name="T47" fmla="*/ 0 h 176"/>
                  <a:gd name="T48" fmla="*/ 0 w 138"/>
                  <a:gd name="T49" fmla="*/ 0 h 176"/>
                  <a:gd name="T50" fmla="*/ 68 w 138"/>
                  <a:gd name="T51" fmla="*/ 91 h 176"/>
                  <a:gd name="T52" fmla="*/ 61 w 138"/>
                  <a:gd name="T53" fmla="*/ 111 h 176"/>
                  <a:gd name="T54" fmla="*/ 39 w 138"/>
                  <a:gd name="T55" fmla="*/ 111 h 176"/>
                  <a:gd name="T56" fmla="*/ 38 w 138"/>
                  <a:gd name="T57" fmla="*/ 112 h 176"/>
                  <a:gd name="T58" fmla="*/ 38 w 138"/>
                  <a:gd name="T59" fmla="*/ 114 h 176"/>
                  <a:gd name="T60" fmla="*/ 56 w 138"/>
                  <a:gd name="T61" fmla="*/ 127 h 176"/>
                  <a:gd name="T62" fmla="*/ 49 w 138"/>
                  <a:gd name="T63" fmla="*/ 148 h 176"/>
                  <a:gd name="T64" fmla="*/ 50 w 138"/>
                  <a:gd name="T65" fmla="*/ 149 h 176"/>
                  <a:gd name="T66" fmla="*/ 51 w 138"/>
                  <a:gd name="T67" fmla="*/ 149 h 176"/>
                  <a:gd name="T68" fmla="*/ 69 w 138"/>
                  <a:gd name="T69" fmla="*/ 136 h 176"/>
                  <a:gd name="T70" fmla="*/ 87 w 138"/>
                  <a:gd name="T71" fmla="*/ 149 h 176"/>
                  <a:gd name="T72" fmla="*/ 88 w 138"/>
                  <a:gd name="T73" fmla="*/ 149 h 176"/>
                  <a:gd name="T74" fmla="*/ 88 w 138"/>
                  <a:gd name="T75" fmla="*/ 149 h 176"/>
                  <a:gd name="T76" fmla="*/ 89 w 138"/>
                  <a:gd name="T77" fmla="*/ 148 h 176"/>
                  <a:gd name="T78" fmla="*/ 82 w 138"/>
                  <a:gd name="T79" fmla="*/ 127 h 176"/>
                  <a:gd name="T80" fmla="*/ 100 w 138"/>
                  <a:gd name="T81" fmla="*/ 114 h 176"/>
                  <a:gd name="T82" fmla="*/ 100 w 138"/>
                  <a:gd name="T83" fmla="*/ 112 h 176"/>
                  <a:gd name="T84" fmla="*/ 99 w 138"/>
                  <a:gd name="T85" fmla="*/ 111 h 176"/>
                  <a:gd name="T86" fmla="*/ 77 w 138"/>
                  <a:gd name="T87" fmla="*/ 111 h 176"/>
                  <a:gd name="T88" fmla="*/ 70 w 138"/>
                  <a:gd name="T89" fmla="*/ 91 h 176"/>
                  <a:gd name="T90" fmla="*/ 69 w 138"/>
                  <a:gd name="T91" fmla="*/ 90 h 176"/>
                  <a:gd name="T92" fmla="*/ 68 w 138"/>
                  <a:gd name="T93" fmla="*/ 9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76">
                    <a:moveTo>
                      <a:pt x="84" y="71"/>
                    </a:moveTo>
                    <a:cubicBezTo>
                      <a:pt x="79" y="70"/>
                      <a:pt x="74" y="69"/>
                      <a:pt x="69" y="69"/>
                    </a:cubicBezTo>
                    <a:cubicBezTo>
                      <a:pt x="64" y="69"/>
                      <a:pt x="59" y="70"/>
                      <a:pt x="54" y="71"/>
                    </a:cubicBezTo>
                    <a:cubicBezTo>
                      <a:pt x="54" y="26"/>
                      <a:pt x="54" y="26"/>
                      <a:pt x="54" y="26"/>
                    </a:cubicBezTo>
                    <a:cubicBezTo>
                      <a:pt x="15" y="26"/>
                      <a:pt x="15" y="26"/>
                      <a:pt x="15" y="26"/>
                    </a:cubicBezTo>
                    <a:cubicBezTo>
                      <a:pt x="15" y="48"/>
                      <a:pt x="15" y="48"/>
                      <a:pt x="15" y="48"/>
                    </a:cubicBezTo>
                    <a:cubicBezTo>
                      <a:pt x="34" y="82"/>
                      <a:pt x="34" y="82"/>
                      <a:pt x="34" y="82"/>
                    </a:cubicBezTo>
                    <a:cubicBezTo>
                      <a:pt x="23" y="92"/>
                      <a:pt x="16" y="106"/>
                      <a:pt x="16" y="122"/>
                    </a:cubicBezTo>
                    <a:cubicBezTo>
                      <a:pt x="16" y="152"/>
                      <a:pt x="40" y="176"/>
                      <a:pt x="69" y="176"/>
                    </a:cubicBezTo>
                    <a:cubicBezTo>
                      <a:pt x="98" y="176"/>
                      <a:pt x="122" y="152"/>
                      <a:pt x="122" y="122"/>
                    </a:cubicBezTo>
                    <a:cubicBezTo>
                      <a:pt x="122" y="105"/>
                      <a:pt x="114" y="90"/>
                      <a:pt x="101" y="80"/>
                    </a:cubicBezTo>
                    <a:cubicBezTo>
                      <a:pt x="123" y="49"/>
                      <a:pt x="123" y="49"/>
                      <a:pt x="123" y="49"/>
                    </a:cubicBezTo>
                    <a:cubicBezTo>
                      <a:pt x="123" y="26"/>
                      <a:pt x="123" y="26"/>
                      <a:pt x="123" y="26"/>
                    </a:cubicBezTo>
                    <a:cubicBezTo>
                      <a:pt x="84" y="26"/>
                      <a:pt x="84" y="26"/>
                      <a:pt x="84" y="26"/>
                    </a:cubicBezTo>
                    <a:lnTo>
                      <a:pt x="84" y="71"/>
                    </a:lnTo>
                    <a:close/>
                    <a:moveTo>
                      <a:pt x="103" y="122"/>
                    </a:moveTo>
                    <a:cubicBezTo>
                      <a:pt x="103" y="141"/>
                      <a:pt x="88" y="157"/>
                      <a:pt x="69" y="157"/>
                    </a:cubicBezTo>
                    <a:cubicBezTo>
                      <a:pt x="50" y="157"/>
                      <a:pt x="35" y="141"/>
                      <a:pt x="35" y="122"/>
                    </a:cubicBezTo>
                    <a:cubicBezTo>
                      <a:pt x="35" y="104"/>
                      <a:pt x="50" y="88"/>
                      <a:pt x="69" y="88"/>
                    </a:cubicBezTo>
                    <a:cubicBezTo>
                      <a:pt x="88" y="88"/>
                      <a:pt x="103" y="104"/>
                      <a:pt x="103" y="122"/>
                    </a:cubicBezTo>
                    <a:close/>
                    <a:moveTo>
                      <a:pt x="0" y="0"/>
                    </a:moveTo>
                    <a:cubicBezTo>
                      <a:pt x="0" y="16"/>
                      <a:pt x="0" y="16"/>
                      <a:pt x="0" y="16"/>
                    </a:cubicBezTo>
                    <a:cubicBezTo>
                      <a:pt x="138" y="16"/>
                      <a:pt x="138" y="16"/>
                      <a:pt x="138" y="16"/>
                    </a:cubicBezTo>
                    <a:cubicBezTo>
                      <a:pt x="138" y="0"/>
                      <a:pt x="138" y="0"/>
                      <a:pt x="138" y="0"/>
                    </a:cubicBezTo>
                    <a:lnTo>
                      <a:pt x="0" y="0"/>
                    </a:lnTo>
                    <a:close/>
                    <a:moveTo>
                      <a:pt x="68" y="91"/>
                    </a:moveTo>
                    <a:cubicBezTo>
                      <a:pt x="61" y="111"/>
                      <a:pt x="61" y="111"/>
                      <a:pt x="61" y="111"/>
                    </a:cubicBezTo>
                    <a:cubicBezTo>
                      <a:pt x="39" y="111"/>
                      <a:pt x="39" y="111"/>
                      <a:pt x="39" y="111"/>
                    </a:cubicBezTo>
                    <a:cubicBezTo>
                      <a:pt x="39" y="111"/>
                      <a:pt x="38" y="112"/>
                      <a:pt x="38" y="112"/>
                    </a:cubicBezTo>
                    <a:cubicBezTo>
                      <a:pt x="38" y="113"/>
                      <a:pt x="38" y="113"/>
                      <a:pt x="38" y="114"/>
                    </a:cubicBezTo>
                    <a:cubicBezTo>
                      <a:pt x="56" y="127"/>
                      <a:pt x="56" y="127"/>
                      <a:pt x="56" y="127"/>
                    </a:cubicBezTo>
                    <a:cubicBezTo>
                      <a:pt x="49" y="148"/>
                      <a:pt x="49" y="148"/>
                      <a:pt x="49" y="148"/>
                    </a:cubicBezTo>
                    <a:cubicBezTo>
                      <a:pt x="49" y="148"/>
                      <a:pt x="49" y="149"/>
                      <a:pt x="50" y="149"/>
                    </a:cubicBezTo>
                    <a:cubicBezTo>
                      <a:pt x="50" y="149"/>
                      <a:pt x="51" y="149"/>
                      <a:pt x="51" y="149"/>
                    </a:cubicBezTo>
                    <a:cubicBezTo>
                      <a:pt x="69" y="136"/>
                      <a:pt x="69" y="136"/>
                      <a:pt x="69" y="136"/>
                    </a:cubicBezTo>
                    <a:cubicBezTo>
                      <a:pt x="87" y="149"/>
                      <a:pt x="87" y="149"/>
                      <a:pt x="87" y="149"/>
                    </a:cubicBezTo>
                    <a:cubicBezTo>
                      <a:pt x="87" y="149"/>
                      <a:pt x="87" y="149"/>
                      <a:pt x="88" y="149"/>
                    </a:cubicBezTo>
                    <a:cubicBezTo>
                      <a:pt x="88" y="149"/>
                      <a:pt x="88" y="149"/>
                      <a:pt x="88" y="149"/>
                    </a:cubicBezTo>
                    <a:cubicBezTo>
                      <a:pt x="89" y="149"/>
                      <a:pt x="89" y="148"/>
                      <a:pt x="89" y="148"/>
                    </a:cubicBezTo>
                    <a:cubicBezTo>
                      <a:pt x="82" y="127"/>
                      <a:pt x="82" y="127"/>
                      <a:pt x="82" y="127"/>
                    </a:cubicBezTo>
                    <a:cubicBezTo>
                      <a:pt x="100" y="114"/>
                      <a:pt x="100" y="114"/>
                      <a:pt x="100" y="114"/>
                    </a:cubicBezTo>
                    <a:cubicBezTo>
                      <a:pt x="100" y="113"/>
                      <a:pt x="100" y="113"/>
                      <a:pt x="100" y="112"/>
                    </a:cubicBezTo>
                    <a:cubicBezTo>
                      <a:pt x="100" y="112"/>
                      <a:pt x="99" y="111"/>
                      <a:pt x="99" y="111"/>
                    </a:cubicBezTo>
                    <a:cubicBezTo>
                      <a:pt x="77" y="111"/>
                      <a:pt x="77" y="111"/>
                      <a:pt x="77" y="111"/>
                    </a:cubicBezTo>
                    <a:cubicBezTo>
                      <a:pt x="70" y="91"/>
                      <a:pt x="70" y="91"/>
                      <a:pt x="70" y="91"/>
                    </a:cubicBezTo>
                    <a:cubicBezTo>
                      <a:pt x="70" y="90"/>
                      <a:pt x="70" y="90"/>
                      <a:pt x="69" y="90"/>
                    </a:cubicBezTo>
                    <a:cubicBezTo>
                      <a:pt x="68" y="90"/>
                      <a:pt x="68" y="90"/>
                      <a:pt x="68" y="91"/>
                    </a:cubicBezTo>
                    <a:close/>
                  </a:path>
                </a:pathLst>
              </a:custGeom>
              <a:grpFill/>
              <a:ln>
                <a:noFill/>
              </a:ln>
            </p:spPr>
            <p:txBody>
              <a:bodyPr vert="horz" wrap="square" lIns="91440" tIns="45720" rIns="91440" bIns="45720" numCol="1" anchor="t" anchorCtr="0" compatLnSpc="1"/>
              <a:lstStyle/>
              <a:p>
                <a:endParaRPr lang="zh-CN" altLang="en-US" dirty="0"/>
              </a:p>
            </p:txBody>
          </p:sp>
          <p:sp>
            <p:nvSpPr>
              <p:cNvPr id="11" name="Freeform 9"/>
              <p:cNvSpPr>
                <a:spLocks noEditPoints="1"/>
              </p:cNvSpPr>
              <p:nvPr/>
            </p:nvSpPr>
            <p:spPr bwMode="auto">
              <a:xfrm>
                <a:off x="7835379" y="3252057"/>
                <a:ext cx="417017" cy="528456"/>
              </a:xfrm>
              <a:custGeom>
                <a:avLst/>
                <a:gdLst>
                  <a:gd name="T0" fmla="*/ 84 w 138"/>
                  <a:gd name="T1" fmla="*/ 71 h 176"/>
                  <a:gd name="T2" fmla="*/ 69 w 138"/>
                  <a:gd name="T3" fmla="*/ 69 h 176"/>
                  <a:gd name="T4" fmla="*/ 54 w 138"/>
                  <a:gd name="T5" fmla="*/ 71 h 176"/>
                  <a:gd name="T6" fmla="*/ 54 w 138"/>
                  <a:gd name="T7" fmla="*/ 26 h 176"/>
                  <a:gd name="T8" fmla="*/ 15 w 138"/>
                  <a:gd name="T9" fmla="*/ 26 h 176"/>
                  <a:gd name="T10" fmla="*/ 15 w 138"/>
                  <a:gd name="T11" fmla="*/ 48 h 176"/>
                  <a:gd name="T12" fmla="*/ 34 w 138"/>
                  <a:gd name="T13" fmla="*/ 82 h 176"/>
                  <a:gd name="T14" fmla="*/ 16 w 138"/>
                  <a:gd name="T15" fmla="*/ 122 h 176"/>
                  <a:gd name="T16" fmla="*/ 69 w 138"/>
                  <a:gd name="T17" fmla="*/ 176 h 176"/>
                  <a:gd name="T18" fmla="*/ 122 w 138"/>
                  <a:gd name="T19" fmla="*/ 122 h 176"/>
                  <a:gd name="T20" fmla="*/ 101 w 138"/>
                  <a:gd name="T21" fmla="*/ 80 h 176"/>
                  <a:gd name="T22" fmla="*/ 123 w 138"/>
                  <a:gd name="T23" fmla="*/ 49 h 176"/>
                  <a:gd name="T24" fmla="*/ 123 w 138"/>
                  <a:gd name="T25" fmla="*/ 26 h 176"/>
                  <a:gd name="T26" fmla="*/ 84 w 138"/>
                  <a:gd name="T27" fmla="*/ 26 h 176"/>
                  <a:gd name="T28" fmla="*/ 84 w 138"/>
                  <a:gd name="T29" fmla="*/ 71 h 176"/>
                  <a:gd name="T30" fmla="*/ 103 w 138"/>
                  <a:gd name="T31" fmla="*/ 122 h 176"/>
                  <a:gd name="T32" fmla="*/ 69 w 138"/>
                  <a:gd name="T33" fmla="*/ 157 h 176"/>
                  <a:gd name="T34" fmla="*/ 35 w 138"/>
                  <a:gd name="T35" fmla="*/ 122 h 176"/>
                  <a:gd name="T36" fmla="*/ 69 w 138"/>
                  <a:gd name="T37" fmla="*/ 88 h 176"/>
                  <a:gd name="T38" fmla="*/ 103 w 138"/>
                  <a:gd name="T39" fmla="*/ 122 h 176"/>
                  <a:gd name="T40" fmla="*/ 0 w 138"/>
                  <a:gd name="T41" fmla="*/ 0 h 176"/>
                  <a:gd name="T42" fmla="*/ 0 w 138"/>
                  <a:gd name="T43" fmla="*/ 16 h 176"/>
                  <a:gd name="T44" fmla="*/ 138 w 138"/>
                  <a:gd name="T45" fmla="*/ 16 h 176"/>
                  <a:gd name="T46" fmla="*/ 138 w 138"/>
                  <a:gd name="T47" fmla="*/ 0 h 176"/>
                  <a:gd name="T48" fmla="*/ 0 w 138"/>
                  <a:gd name="T49" fmla="*/ 0 h 176"/>
                  <a:gd name="T50" fmla="*/ 68 w 138"/>
                  <a:gd name="T51" fmla="*/ 91 h 176"/>
                  <a:gd name="T52" fmla="*/ 61 w 138"/>
                  <a:gd name="T53" fmla="*/ 111 h 176"/>
                  <a:gd name="T54" fmla="*/ 39 w 138"/>
                  <a:gd name="T55" fmla="*/ 111 h 176"/>
                  <a:gd name="T56" fmla="*/ 38 w 138"/>
                  <a:gd name="T57" fmla="*/ 112 h 176"/>
                  <a:gd name="T58" fmla="*/ 38 w 138"/>
                  <a:gd name="T59" fmla="*/ 114 h 176"/>
                  <a:gd name="T60" fmla="*/ 56 w 138"/>
                  <a:gd name="T61" fmla="*/ 127 h 176"/>
                  <a:gd name="T62" fmla="*/ 49 w 138"/>
                  <a:gd name="T63" fmla="*/ 148 h 176"/>
                  <a:gd name="T64" fmla="*/ 50 w 138"/>
                  <a:gd name="T65" fmla="*/ 149 h 176"/>
                  <a:gd name="T66" fmla="*/ 51 w 138"/>
                  <a:gd name="T67" fmla="*/ 149 h 176"/>
                  <a:gd name="T68" fmla="*/ 69 w 138"/>
                  <a:gd name="T69" fmla="*/ 136 h 176"/>
                  <a:gd name="T70" fmla="*/ 87 w 138"/>
                  <a:gd name="T71" fmla="*/ 149 h 176"/>
                  <a:gd name="T72" fmla="*/ 88 w 138"/>
                  <a:gd name="T73" fmla="*/ 149 h 176"/>
                  <a:gd name="T74" fmla="*/ 88 w 138"/>
                  <a:gd name="T75" fmla="*/ 149 h 176"/>
                  <a:gd name="T76" fmla="*/ 89 w 138"/>
                  <a:gd name="T77" fmla="*/ 148 h 176"/>
                  <a:gd name="T78" fmla="*/ 82 w 138"/>
                  <a:gd name="T79" fmla="*/ 127 h 176"/>
                  <a:gd name="T80" fmla="*/ 100 w 138"/>
                  <a:gd name="T81" fmla="*/ 114 h 176"/>
                  <a:gd name="T82" fmla="*/ 100 w 138"/>
                  <a:gd name="T83" fmla="*/ 112 h 176"/>
                  <a:gd name="T84" fmla="*/ 99 w 138"/>
                  <a:gd name="T85" fmla="*/ 111 h 176"/>
                  <a:gd name="T86" fmla="*/ 77 w 138"/>
                  <a:gd name="T87" fmla="*/ 111 h 176"/>
                  <a:gd name="T88" fmla="*/ 70 w 138"/>
                  <a:gd name="T89" fmla="*/ 91 h 176"/>
                  <a:gd name="T90" fmla="*/ 69 w 138"/>
                  <a:gd name="T91" fmla="*/ 90 h 176"/>
                  <a:gd name="T92" fmla="*/ 68 w 138"/>
                  <a:gd name="T93" fmla="*/ 9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76">
                    <a:moveTo>
                      <a:pt x="84" y="71"/>
                    </a:moveTo>
                    <a:cubicBezTo>
                      <a:pt x="79" y="70"/>
                      <a:pt x="74" y="69"/>
                      <a:pt x="69" y="69"/>
                    </a:cubicBezTo>
                    <a:cubicBezTo>
                      <a:pt x="64" y="69"/>
                      <a:pt x="59" y="70"/>
                      <a:pt x="54" y="71"/>
                    </a:cubicBezTo>
                    <a:cubicBezTo>
                      <a:pt x="54" y="26"/>
                      <a:pt x="54" y="26"/>
                      <a:pt x="54" y="26"/>
                    </a:cubicBezTo>
                    <a:cubicBezTo>
                      <a:pt x="15" y="26"/>
                      <a:pt x="15" y="26"/>
                      <a:pt x="15" y="26"/>
                    </a:cubicBezTo>
                    <a:cubicBezTo>
                      <a:pt x="15" y="48"/>
                      <a:pt x="15" y="48"/>
                      <a:pt x="15" y="48"/>
                    </a:cubicBezTo>
                    <a:cubicBezTo>
                      <a:pt x="34" y="82"/>
                      <a:pt x="34" y="82"/>
                      <a:pt x="34" y="82"/>
                    </a:cubicBezTo>
                    <a:cubicBezTo>
                      <a:pt x="23" y="92"/>
                      <a:pt x="16" y="106"/>
                      <a:pt x="16" y="122"/>
                    </a:cubicBezTo>
                    <a:cubicBezTo>
                      <a:pt x="16" y="152"/>
                      <a:pt x="40" y="176"/>
                      <a:pt x="69" y="176"/>
                    </a:cubicBezTo>
                    <a:cubicBezTo>
                      <a:pt x="98" y="176"/>
                      <a:pt x="122" y="152"/>
                      <a:pt x="122" y="122"/>
                    </a:cubicBezTo>
                    <a:cubicBezTo>
                      <a:pt x="122" y="105"/>
                      <a:pt x="114" y="90"/>
                      <a:pt x="101" y="80"/>
                    </a:cubicBezTo>
                    <a:cubicBezTo>
                      <a:pt x="123" y="49"/>
                      <a:pt x="123" y="49"/>
                      <a:pt x="123" y="49"/>
                    </a:cubicBezTo>
                    <a:cubicBezTo>
                      <a:pt x="123" y="26"/>
                      <a:pt x="123" y="26"/>
                      <a:pt x="123" y="26"/>
                    </a:cubicBezTo>
                    <a:cubicBezTo>
                      <a:pt x="84" y="26"/>
                      <a:pt x="84" y="26"/>
                      <a:pt x="84" y="26"/>
                    </a:cubicBezTo>
                    <a:lnTo>
                      <a:pt x="84" y="71"/>
                    </a:lnTo>
                    <a:close/>
                    <a:moveTo>
                      <a:pt x="103" y="122"/>
                    </a:moveTo>
                    <a:cubicBezTo>
                      <a:pt x="103" y="141"/>
                      <a:pt x="88" y="157"/>
                      <a:pt x="69" y="157"/>
                    </a:cubicBezTo>
                    <a:cubicBezTo>
                      <a:pt x="50" y="157"/>
                      <a:pt x="35" y="141"/>
                      <a:pt x="35" y="122"/>
                    </a:cubicBezTo>
                    <a:cubicBezTo>
                      <a:pt x="35" y="104"/>
                      <a:pt x="50" y="88"/>
                      <a:pt x="69" y="88"/>
                    </a:cubicBezTo>
                    <a:cubicBezTo>
                      <a:pt x="88" y="88"/>
                      <a:pt x="103" y="104"/>
                      <a:pt x="103" y="122"/>
                    </a:cubicBezTo>
                    <a:close/>
                    <a:moveTo>
                      <a:pt x="0" y="0"/>
                    </a:moveTo>
                    <a:cubicBezTo>
                      <a:pt x="0" y="16"/>
                      <a:pt x="0" y="16"/>
                      <a:pt x="0" y="16"/>
                    </a:cubicBezTo>
                    <a:cubicBezTo>
                      <a:pt x="138" y="16"/>
                      <a:pt x="138" y="16"/>
                      <a:pt x="138" y="16"/>
                    </a:cubicBezTo>
                    <a:cubicBezTo>
                      <a:pt x="138" y="0"/>
                      <a:pt x="138" y="0"/>
                      <a:pt x="138" y="0"/>
                    </a:cubicBezTo>
                    <a:lnTo>
                      <a:pt x="0" y="0"/>
                    </a:lnTo>
                    <a:close/>
                    <a:moveTo>
                      <a:pt x="68" y="91"/>
                    </a:moveTo>
                    <a:cubicBezTo>
                      <a:pt x="61" y="111"/>
                      <a:pt x="61" y="111"/>
                      <a:pt x="61" y="111"/>
                    </a:cubicBezTo>
                    <a:cubicBezTo>
                      <a:pt x="39" y="111"/>
                      <a:pt x="39" y="111"/>
                      <a:pt x="39" y="111"/>
                    </a:cubicBezTo>
                    <a:cubicBezTo>
                      <a:pt x="39" y="111"/>
                      <a:pt x="38" y="112"/>
                      <a:pt x="38" y="112"/>
                    </a:cubicBezTo>
                    <a:cubicBezTo>
                      <a:pt x="38" y="113"/>
                      <a:pt x="38" y="113"/>
                      <a:pt x="38" y="114"/>
                    </a:cubicBezTo>
                    <a:cubicBezTo>
                      <a:pt x="56" y="127"/>
                      <a:pt x="56" y="127"/>
                      <a:pt x="56" y="127"/>
                    </a:cubicBezTo>
                    <a:cubicBezTo>
                      <a:pt x="49" y="148"/>
                      <a:pt x="49" y="148"/>
                      <a:pt x="49" y="148"/>
                    </a:cubicBezTo>
                    <a:cubicBezTo>
                      <a:pt x="49" y="148"/>
                      <a:pt x="49" y="149"/>
                      <a:pt x="50" y="149"/>
                    </a:cubicBezTo>
                    <a:cubicBezTo>
                      <a:pt x="50" y="149"/>
                      <a:pt x="51" y="149"/>
                      <a:pt x="51" y="149"/>
                    </a:cubicBezTo>
                    <a:cubicBezTo>
                      <a:pt x="69" y="136"/>
                      <a:pt x="69" y="136"/>
                      <a:pt x="69" y="136"/>
                    </a:cubicBezTo>
                    <a:cubicBezTo>
                      <a:pt x="87" y="149"/>
                      <a:pt x="87" y="149"/>
                      <a:pt x="87" y="149"/>
                    </a:cubicBezTo>
                    <a:cubicBezTo>
                      <a:pt x="87" y="149"/>
                      <a:pt x="87" y="149"/>
                      <a:pt x="88" y="149"/>
                    </a:cubicBezTo>
                    <a:cubicBezTo>
                      <a:pt x="88" y="149"/>
                      <a:pt x="88" y="149"/>
                      <a:pt x="88" y="149"/>
                    </a:cubicBezTo>
                    <a:cubicBezTo>
                      <a:pt x="89" y="149"/>
                      <a:pt x="89" y="148"/>
                      <a:pt x="89" y="148"/>
                    </a:cubicBezTo>
                    <a:cubicBezTo>
                      <a:pt x="82" y="127"/>
                      <a:pt x="82" y="127"/>
                      <a:pt x="82" y="127"/>
                    </a:cubicBezTo>
                    <a:cubicBezTo>
                      <a:pt x="100" y="114"/>
                      <a:pt x="100" y="114"/>
                      <a:pt x="100" y="114"/>
                    </a:cubicBezTo>
                    <a:cubicBezTo>
                      <a:pt x="100" y="113"/>
                      <a:pt x="100" y="113"/>
                      <a:pt x="100" y="112"/>
                    </a:cubicBezTo>
                    <a:cubicBezTo>
                      <a:pt x="100" y="112"/>
                      <a:pt x="99" y="111"/>
                      <a:pt x="99" y="111"/>
                    </a:cubicBezTo>
                    <a:cubicBezTo>
                      <a:pt x="77" y="111"/>
                      <a:pt x="77" y="111"/>
                      <a:pt x="77" y="111"/>
                    </a:cubicBezTo>
                    <a:cubicBezTo>
                      <a:pt x="70" y="91"/>
                      <a:pt x="70" y="91"/>
                      <a:pt x="70" y="91"/>
                    </a:cubicBezTo>
                    <a:cubicBezTo>
                      <a:pt x="70" y="90"/>
                      <a:pt x="70" y="90"/>
                      <a:pt x="69" y="90"/>
                    </a:cubicBezTo>
                    <a:cubicBezTo>
                      <a:pt x="68" y="90"/>
                      <a:pt x="68" y="90"/>
                      <a:pt x="68" y="91"/>
                    </a:cubicBezTo>
                    <a:close/>
                  </a:path>
                </a:pathLst>
              </a:custGeom>
              <a:grpFill/>
              <a:ln>
                <a:noFill/>
              </a:ln>
            </p:spPr>
            <p:txBody>
              <a:bodyPr vert="horz" wrap="square" lIns="91440" tIns="45720" rIns="91440" bIns="45720" numCol="1" anchor="t" anchorCtr="0" compatLnSpc="1"/>
              <a:lstStyle/>
              <a:p>
                <a:endParaRPr lang="zh-CN" altLang="en-US"/>
              </a:p>
            </p:txBody>
          </p:sp>
          <p:sp>
            <p:nvSpPr>
              <p:cNvPr id="12" name="Freeform 9"/>
              <p:cNvSpPr>
                <a:spLocks noEditPoints="1"/>
              </p:cNvSpPr>
              <p:nvPr/>
            </p:nvSpPr>
            <p:spPr bwMode="auto">
              <a:xfrm>
                <a:off x="6829860" y="3252057"/>
                <a:ext cx="417017" cy="528456"/>
              </a:xfrm>
              <a:custGeom>
                <a:avLst/>
                <a:gdLst>
                  <a:gd name="T0" fmla="*/ 84 w 138"/>
                  <a:gd name="T1" fmla="*/ 71 h 176"/>
                  <a:gd name="T2" fmla="*/ 69 w 138"/>
                  <a:gd name="T3" fmla="*/ 69 h 176"/>
                  <a:gd name="T4" fmla="*/ 54 w 138"/>
                  <a:gd name="T5" fmla="*/ 71 h 176"/>
                  <a:gd name="T6" fmla="*/ 54 w 138"/>
                  <a:gd name="T7" fmla="*/ 26 h 176"/>
                  <a:gd name="T8" fmla="*/ 15 w 138"/>
                  <a:gd name="T9" fmla="*/ 26 h 176"/>
                  <a:gd name="T10" fmla="*/ 15 w 138"/>
                  <a:gd name="T11" fmla="*/ 48 h 176"/>
                  <a:gd name="T12" fmla="*/ 34 w 138"/>
                  <a:gd name="T13" fmla="*/ 82 h 176"/>
                  <a:gd name="T14" fmla="*/ 16 w 138"/>
                  <a:gd name="T15" fmla="*/ 122 h 176"/>
                  <a:gd name="T16" fmla="*/ 69 w 138"/>
                  <a:gd name="T17" fmla="*/ 176 h 176"/>
                  <a:gd name="T18" fmla="*/ 122 w 138"/>
                  <a:gd name="T19" fmla="*/ 122 h 176"/>
                  <a:gd name="T20" fmla="*/ 101 w 138"/>
                  <a:gd name="T21" fmla="*/ 80 h 176"/>
                  <a:gd name="T22" fmla="*/ 123 w 138"/>
                  <a:gd name="T23" fmla="*/ 49 h 176"/>
                  <a:gd name="T24" fmla="*/ 123 w 138"/>
                  <a:gd name="T25" fmla="*/ 26 h 176"/>
                  <a:gd name="T26" fmla="*/ 84 w 138"/>
                  <a:gd name="T27" fmla="*/ 26 h 176"/>
                  <a:gd name="T28" fmla="*/ 84 w 138"/>
                  <a:gd name="T29" fmla="*/ 71 h 176"/>
                  <a:gd name="T30" fmla="*/ 103 w 138"/>
                  <a:gd name="T31" fmla="*/ 122 h 176"/>
                  <a:gd name="T32" fmla="*/ 69 w 138"/>
                  <a:gd name="T33" fmla="*/ 157 h 176"/>
                  <a:gd name="T34" fmla="*/ 35 w 138"/>
                  <a:gd name="T35" fmla="*/ 122 h 176"/>
                  <a:gd name="T36" fmla="*/ 69 w 138"/>
                  <a:gd name="T37" fmla="*/ 88 h 176"/>
                  <a:gd name="T38" fmla="*/ 103 w 138"/>
                  <a:gd name="T39" fmla="*/ 122 h 176"/>
                  <a:gd name="T40" fmla="*/ 0 w 138"/>
                  <a:gd name="T41" fmla="*/ 0 h 176"/>
                  <a:gd name="T42" fmla="*/ 0 w 138"/>
                  <a:gd name="T43" fmla="*/ 16 h 176"/>
                  <a:gd name="T44" fmla="*/ 138 w 138"/>
                  <a:gd name="T45" fmla="*/ 16 h 176"/>
                  <a:gd name="T46" fmla="*/ 138 w 138"/>
                  <a:gd name="T47" fmla="*/ 0 h 176"/>
                  <a:gd name="T48" fmla="*/ 0 w 138"/>
                  <a:gd name="T49" fmla="*/ 0 h 176"/>
                  <a:gd name="T50" fmla="*/ 68 w 138"/>
                  <a:gd name="T51" fmla="*/ 91 h 176"/>
                  <a:gd name="T52" fmla="*/ 61 w 138"/>
                  <a:gd name="T53" fmla="*/ 111 h 176"/>
                  <a:gd name="T54" fmla="*/ 39 w 138"/>
                  <a:gd name="T55" fmla="*/ 111 h 176"/>
                  <a:gd name="T56" fmla="*/ 38 w 138"/>
                  <a:gd name="T57" fmla="*/ 112 h 176"/>
                  <a:gd name="T58" fmla="*/ 38 w 138"/>
                  <a:gd name="T59" fmla="*/ 114 h 176"/>
                  <a:gd name="T60" fmla="*/ 56 w 138"/>
                  <a:gd name="T61" fmla="*/ 127 h 176"/>
                  <a:gd name="T62" fmla="*/ 49 w 138"/>
                  <a:gd name="T63" fmla="*/ 148 h 176"/>
                  <a:gd name="T64" fmla="*/ 50 w 138"/>
                  <a:gd name="T65" fmla="*/ 149 h 176"/>
                  <a:gd name="T66" fmla="*/ 51 w 138"/>
                  <a:gd name="T67" fmla="*/ 149 h 176"/>
                  <a:gd name="T68" fmla="*/ 69 w 138"/>
                  <a:gd name="T69" fmla="*/ 136 h 176"/>
                  <a:gd name="T70" fmla="*/ 87 w 138"/>
                  <a:gd name="T71" fmla="*/ 149 h 176"/>
                  <a:gd name="T72" fmla="*/ 88 w 138"/>
                  <a:gd name="T73" fmla="*/ 149 h 176"/>
                  <a:gd name="T74" fmla="*/ 88 w 138"/>
                  <a:gd name="T75" fmla="*/ 149 h 176"/>
                  <a:gd name="T76" fmla="*/ 89 w 138"/>
                  <a:gd name="T77" fmla="*/ 148 h 176"/>
                  <a:gd name="T78" fmla="*/ 82 w 138"/>
                  <a:gd name="T79" fmla="*/ 127 h 176"/>
                  <a:gd name="T80" fmla="*/ 100 w 138"/>
                  <a:gd name="T81" fmla="*/ 114 h 176"/>
                  <a:gd name="T82" fmla="*/ 100 w 138"/>
                  <a:gd name="T83" fmla="*/ 112 h 176"/>
                  <a:gd name="T84" fmla="*/ 99 w 138"/>
                  <a:gd name="T85" fmla="*/ 111 h 176"/>
                  <a:gd name="T86" fmla="*/ 77 w 138"/>
                  <a:gd name="T87" fmla="*/ 111 h 176"/>
                  <a:gd name="T88" fmla="*/ 70 w 138"/>
                  <a:gd name="T89" fmla="*/ 91 h 176"/>
                  <a:gd name="T90" fmla="*/ 69 w 138"/>
                  <a:gd name="T91" fmla="*/ 90 h 176"/>
                  <a:gd name="T92" fmla="*/ 68 w 138"/>
                  <a:gd name="T93" fmla="*/ 9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76">
                    <a:moveTo>
                      <a:pt x="84" y="71"/>
                    </a:moveTo>
                    <a:cubicBezTo>
                      <a:pt x="79" y="70"/>
                      <a:pt x="74" y="69"/>
                      <a:pt x="69" y="69"/>
                    </a:cubicBezTo>
                    <a:cubicBezTo>
                      <a:pt x="64" y="69"/>
                      <a:pt x="59" y="70"/>
                      <a:pt x="54" y="71"/>
                    </a:cubicBezTo>
                    <a:cubicBezTo>
                      <a:pt x="54" y="26"/>
                      <a:pt x="54" y="26"/>
                      <a:pt x="54" y="26"/>
                    </a:cubicBezTo>
                    <a:cubicBezTo>
                      <a:pt x="15" y="26"/>
                      <a:pt x="15" y="26"/>
                      <a:pt x="15" y="26"/>
                    </a:cubicBezTo>
                    <a:cubicBezTo>
                      <a:pt x="15" y="48"/>
                      <a:pt x="15" y="48"/>
                      <a:pt x="15" y="48"/>
                    </a:cubicBezTo>
                    <a:cubicBezTo>
                      <a:pt x="34" y="82"/>
                      <a:pt x="34" y="82"/>
                      <a:pt x="34" y="82"/>
                    </a:cubicBezTo>
                    <a:cubicBezTo>
                      <a:pt x="23" y="92"/>
                      <a:pt x="16" y="106"/>
                      <a:pt x="16" y="122"/>
                    </a:cubicBezTo>
                    <a:cubicBezTo>
                      <a:pt x="16" y="152"/>
                      <a:pt x="40" y="176"/>
                      <a:pt x="69" y="176"/>
                    </a:cubicBezTo>
                    <a:cubicBezTo>
                      <a:pt x="98" y="176"/>
                      <a:pt x="122" y="152"/>
                      <a:pt x="122" y="122"/>
                    </a:cubicBezTo>
                    <a:cubicBezTo>
                      <a:pt x="122" y="105"/>
                      <a:pt x="114" y="90"/>
                      <a:pt x="101" y="80"/>
                    </a:cubicBezTo>
                    <a:cubicBezTo>
                      <a:pt x="123" y="49"/>
                      <a:pt x="123" y="49"/>
                      <a:pt x="123" y="49"/>
                    </a:cubicBezTo>
                    <a:cubicBezTo>
                      <a:pt x="123" y="26"/>
                      <a:pt x="123" y="26"/>
                      <a:pt x="123" y="26"/>
                    </a:cubicBezTo>
                    <a:cubicBezTo>
                      <a:pt x="84" y="26"/>
                      <a:pt x="84" y="26"/>
                      <a:pt x="84" y="26"/>
                    </a:cubicBezTo>
                    <a:lnTo>
                      <a:pt x="84" y="71"/>
                    </a:lnTo>
                    <a:close/>
                    <a:moveTo>
                      <a:pt x="103" y="122"/>
                    </a:moveTo>
                    <a:cubicBezTo>
                      <a:pt x="103" y="141"/>
                      <a:pt x="88" y="157"/>
                      <a:pt x="69" y="157"/>
                    </a:cubicBezTo>
                    <a:cubicBezTo>
                      <a:pt x="50" y="157"/>
                      <a:pt x="35" y="141"/>
                      <a:pt x="35" y="122"/>
                    </a:cubicBezTo>
                    <a:cubicBezTo>
                      <a:pt x="35" y="104"/>
                      <a:pt x="50" y="88"/>
                      <a:pt x="69" y="88"/>
                    </a:cubicBezTo>
                    <a:cubicBezTo>
                      <a:pt x="88" y="88"/>
                      <a:pt x="103" y="104"/>
                      <a:pt x="103" y="122"/>
                    </a:cubicBezTo>
                    <a:close/>
                    <a:moveTo>
                      <a:pt x="0" y="0"/>
                    </a:moveTo>
                    <a:cubicBezTo>
                      <a:pt x="0" y="16"/>
                      <a:pt x="0" y="16"/>
                      <a:pt x="0" y="16"/>
                    </a:cubicBezTo>
                    <a:cubicBezTo>
                      <a:pt x="138" y="16"/>
                      <a:pt x="138" y="16"/>
                      <a:pt x="138" y="16"/>
                    </a:cubicBezTo>
                    <a:cubicBezTo>
                      <a:pt x="138" y="0"/>
                      <a:pt x="138" y="0"/>
                      <a:pt x="138" y="0"/>
                    </a:cubicBezTo>
                    <a:lnTo>
                      <a:pt x="0" y="0"/>
                    </a:lnTo>
                    <a:close/>
                    <a:moveTo>
                      <a:pt x="68" y="91"/>
                    </a:moveTo>
                    <a:cubicBezTo>
                      <a:pt x="61" y="111"/>
                      <a:pt x="61" y="111"/>
                      <a:pt x="61" y="111"/>
                    </a:cubicBezTo>
                    <a:cubicBezTo>
                      <a:pt x="39" y="111"/>
                      <a:pt x="39" y="111"/>
                      <a:pt x="39" y="111"/>
                    </a:cubicBezTo>
                    <a:cubicBezTo>
                      <a:pt x="39" y="111"/>
                      <a:pt x="38" y="112"/>
                      <a:pt x="38" y="112"/>
                    </a:cubicBezTo>
                    <a:cubicBezTo>
                      <a:pt x="38" y="113"/>
                      <a:pt x="38" y="113"/>
                      <a:pt x="38" y="114"/>
                    </a:cubicBezTo>
                    <a:cubicBezTo>
                      <a:pt x="56" y="127"/>
                      <a:pt x="56" y="127"/>
                      <a:pt x="56" y="127"/>
                    </a:cubicBezTo>
                    <a:cubicBezTo>
                      <a:pt x="49" y="148"/>
                      <a:pt x="49" y="148"/>
                      <a:pt x="49" y="148"/>
                    </a:cubicBezTo>
                    <a:cubicBezTo>
                      <a:pt x="49" y="148"/>
                      <a:pt x="49" y="149"/>
                      <a:pt x="50" y="149"/>
                    </a:cubicBezTo>
                    <a:cubicBezTo>
                      <a:pt x="50" y="149"/>
                      <a:pt x="51" y="149"/>
                      <a:pt x="51" y="149"/>
                    </a:cubicBezTo>
                    <a:cubicBezTo>
                      <a:pt x="69" y="136"/>
                      <a:pt x="69" y="136"/>
                      <a:pt x="69" y="136"/>
                    </a:cubicBezTo>
                    <a:cubicBezTo>
                      <a:pt x="87" y="149"/>
                      <a:pt x="87" y="149"/>
                      <a:pt x="87" y="149"/>
                    </a:cubicBezTo>
                    <a:cubicBezTo>
                      <a:pt x="87" y="149"/>
                      <a:pt x="87" y="149"/>
                      <a:pt x="88" y="149"/>
                    </a:cubicBezTo>
                    <a:cubicBezTo>
                      <a:pt x="88" y="149"/>
                      <a:pt x="88" y="149"/>
                      <a:pt x="88" y="149"/>
                    </a:cubicBezTo>
                    <a:cubicBezTo>
                      <a:pt x="89" y="149"/>
                      <a:pt x="89" y="148"/>
                      <a:pt x="89" y="148"/>
                    </a:cubicBezTo>
                    <a:cubicBezTo>
                      <a:pt x="82" y="127"/>
                      <a:pt x="82" y="127"/>
                      <a:pt x="82" y="127"/>
                    </a:cubicBezTo>
                    <a:cubicBezTo>
                      <a:pt x="100" y="114"/>
                      <a:pt x="100" y="114"/>
                      <a:pt x="100" y="114"/>
                    </a:cubicBezTo>
                    <a:cubicBezTo>
                      <a:pt x="100" y="113"/>
                      <a:pt x="100" y="113"/>
                      <a:pt x="100" y="112"/>
                    </a:cubicBezTo>
                    <a:cubicBezTo>
                      <a:pt x="100" y="112"/>
                      <a:pt x="99" y="111"/>
                      <a:pt x="99" y="111"/>
                    </a:cubicBezTo>
                    <a:cubicBezTo>
                      <a:pt x="77" y="111"/>
                      <a:pt x="77" y="111"/>
                      <a:pt x="77" y="111"/>
                    </a:cubicBezTo>
                    <a:cubicBezTo>
                      <a:pt x="70" y="91"/>
                      <a:pt x="70" y="91"/>
                      <a:pt x="70" y="91"/>
                    </a:cubicBezTo>
                    <a:cubicBezTo>
                      <a:pt x="70" y="90"/>
                      <a:pt x="70" y="90"/>
                      <a:pt x="69" y="90"/>
                    </a:cubicBezTo>
                    <a:cubicBezTo>
                      <a:pt x="68" y="90"/>
                      <a:pt x="68" y="90"/>
                      <a:pt x="68" y="91"/>
                    </a:cubicBezTo>
                    <a:close/>
                  </a:path>
                </a:pathLst>
              </a:custGeom>
              <a:grpFill/>
              <a:ln>
                <a:noFill/>
              </a:ln>
            </p:spPr>
            <p:txBody>
              <a:bodyPr vert="horz" wrap="square" lIns="91440" tIns="45720" rIns="91440" bIns="45720" numCol="1" anchor="t" anchorCtr="0" compatLnSpc="1"/>
              <a:lstStyle/>
              <a:p>
                <a:endParaRPr lang="zh-CN" altLang="en-US"/>
              </a:p>
            </p:txBody>
          </p:sp>
          <p:sp>
            <p:nvSpPr>
              <p:cNvPr id="13" name="矩形 12"/>
              <p:cNvSpPr/>
              <p:nvPr/>
            </p:nvSpPr>
            <p:spPr>
              <a:xfrm>
                <a:off x="7289014" y="3008330"/>
                <a:ext cx="524936" cy="684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14" name="组合 13"/>
          <p:cNvGrpSpPr/>
          <p:nvPr/>
        </p:nvGrpSpPr>
        <p:grpSpPr>
          <a:xfrm>
            <a:off x="471776" y="5195345"/>
            <a:ext cx="916455" cy="916454"/>
            <a:chOff x="9469007" y="2272664"/>
            <a:chExt cx="1819275" cy="1819273"/>
          </a:xfrm>
          <a:solidFill>
            <a:schemeClr val="tx1">
              <a:lumMod val="65000"/>
              <a:lumOff val="35000"/>
            </a:schemeClr>
          </a:solidFill>
        </p:grpSpPr>
        <p:sp>
          <p:nvSpPr>
            <p:cNvPr id="15" name="椭圆 14"/>
            <p:cNvSpPr/>
            <p:nvPr/>
          </p:nvSpPr>
          <p:spPr>
            <a:xfrm>
              <a:off x="9469007" y="2272664"/>
              <a:ext cx="1819275" cy="1819273"/>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13"/>
            <p:cNvSpPr>
              <a:spLocks noEditPoints="1"/>
            </p:cNvSpPr>
            <p:nvPr/>
          </p:nvSpPr>
          <p:spPr bwMode="auto">
            <a:xfrm>
              <a:off x="10025856" y="2744962"/>
              <a:ext cx="683046" cy="951256"/>
            </a:xfrm>
            <a:custGeom>
              <a:avLst/>
              <a:gdLst>
                <a:gd name="T0" fmla="*/ 108 w 120"/>
                <a:gd name="T1" fmla="*/ 15 h 168"/>
                <a:gd name="T2" fmla="*/ 98 w 120"/>
                <a:gd name="T3" fmla="*/ 34 h 168"/>
                <a:gd name="T4" fmla="*/ 87 w 120"/>
                <a:gd name="T5" fmla="*/ 15 h 168"/>
                <a:gd name="T6" fmla="*/ 71 w 120"/>
                <a:gd name="T7" fmla="*/ 6 h 168"/>
                <a:gd name="T8" fmla="*/ 73 w 120"/>
                <a:gd name="T9" fmla="*/ 22 h 168"/>
                <a:gd name="T10" fmla="*/ 48 w 120"/>
                <a:gd name="T11" fmla="*/ 22 h 168"/>
                <a:gd name="T12" fmla="*/ 50 w 120"/>
                <a:gd name="T13" fmla="*/ 6 h 168"/>
                <a:gd name="T14" fmla="*/ 33 w 120"/>
                <a:gd name="T15" fmla="*/ 15 h 168"/>
                <a:gd name="T16" fmla="*/ 22 w 120"/>
                <a:gd name="T17" fmla="*/ 34 h 168"/>
                <a:gd name="T18" fmla="*/ 12 w 120"/>
                <a:gd name="T19" fmla="*/ 15 h 168"/>
                <a:gd name="T20" fmla="*/ 0 w 120"/>
                <a:gd name="T21" fmla="*/ 6 h 168"/>
                <a:gd name="T22" fmla="*/ 3 w 120"/>
                <a:gd name="T23" fmla="*/ 132 h 168"/>
                <a:gd name="T24" fmla="*/ 120 w 120"/>
                <a:gd name="T25" fmla="*/ 168 h 168"/>
                <a:gd name="T26" fmla="*/ 108 w 120"/>
                <a:gd name="T27" fmla="*/ 6 h 168"/>
                <a:gd name="T28" fmla="*/ 53 w 120"/>
                <a:gd name="T29" fmla="*/ 158 h 168"/>
                <a:gd name="T30" fmla="*/ 10 w 120"/>
                <a:gd name="T31" fmla="*/ 116 h 168"/>
                <a:gd name="T32" fmla="*/ 110 w 120"/>
                <a:gd name="T33" fmla="*/ 44 h 168"/>
                <a:gd name="T34" fmla="*/ 101 w 120"/>
                <a:gd name="T35" fmla="*/ 75 h 168"/>
                <a:gd name="T36" fmla="*/ 21 w 120"/>
                <a:gd name="T37" fmla="*/ 88 h 168"/>
                <a:gd name="T38" fmla="*/ 101 w 120"/>
                <a:gd name="T39" fmla="*/ 75 h 168"/>
                <a:gd name="T40" fmla="*/ 21 w 120"/>
                <a:gd name="T41" fmla="*/ 55 h 168"/>
                <a:gd name="T42" fmla="*/ 101 w 120"/>
                <a:gd name="T43" fmla="*/ 67 h 168"/>
                <a:gd name="T44" fmla="*/ 101 w 120"/>
                <a:gd name="T45" fmla="*/ 96 h 168"/>
                <a:gd name="T46" fmla="*/ 21 w 120"/>
                <a:gd name="T47" fmla="*/ 108 h 168"/>
                <a:gd name="T48" fmla="*/ 101 w 120"/>
                <a:gd name="T49" fmla="*/ 96 h 168"/>
                <a:gd name="T50" fmla="*/ 104 w 120"/>
                <a:gd name="T51" fmla="*/ 23 h 168"/>
                <a:gd name="T52" fmla="*/ 98 w 120"/>
                <a:gd name="T53" fmla="*/ 0 h 168"/>
                <a:gd name="T54" fmla="*/ 92 w 120"/>
                <a:gd name="T55" fmla="*/ 23 h 168"/>
                <a:gd name="T56" fmla="*/ 22 w 120"/>
                <a:gd name="T57" fmla="*/ 29 h 168"/>
                <a:gd name="T58" fmla="*/ 29 w 120"/>
                <a:gd name="T59" fmla="*/ 6 h 168"/>
                <a:gd name="T60" fmla="*/ 16 w 120"/>
                <a:gd name="T61" fmla="*/ 6 h 168"/>
                <a:gd name="T62" fmla="*/ 22 w 120"/>
                <a:gd name="T63" fmla="*/ 29 h 168"/>
                <a:gd name="T64" fmla="*/ 66 w 120"/>
                <a:gd name="T65" fmla="*/ 23 h 168"/>
                <a:gd name="T66" fmla="*/ 60 w 120"/>
                <a:gd name="T67" fmla="*/ 0 h 168"/>
                <a:gd name="T68" fmla="*/ 54 w 120"/>
                <a:gd name="T69" fmla="*/ 2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68">
                  <a:moveTo>
                    <a:pt x="108" y="6"/>
                  </a:moveTo>
                  <a:cubicBezTo>
                    <a:pt x="108" y="15"/>
                    <a:pt x="108" y="15"/>
                    <a:pt x="108" y="15"/>
                  </a:cubicBezTo>
                  <a:cubicBezTo>
                    <a:pt x="110" y="17"/>
                    <a:pt x="110" y="20"/>
                    <a:pt x="110" y="22"/>
                  </a:cubicBezTo>
                  <a:cubicBezTo>
                    <a:pt x="110" y="29"/>
                    <a:pt x="105" y="34"/>
                    <a:pt x="98" y="34"/>
                  </a:cubicBezTo>
                  <a:cubicBezTo>
                    <a:pt x="91" y="34"/>
                    <a:pt x="86" y="29"/>
                    <a:pt x="86" y="22"/>
                  </a:cubicBezTo>
                  <a:cubicBezTo>
                    <a:pt x="86" y="20"/>
                    <a:pt x="86" y="17"/>
                    <a:pt x="87" y="15"/>
                  </a:cubicBezTo>
                  <a:cubicBezTo>
                    <a:pt x="87" y="6"/>
                    <a:pt x="87" y="6"/>
                    <a:pt x="87" y="6"/>
                  </a:cubicBezTo>
                  <a:cubicBezTo>
                    <a:pt x="71" y="6"/>
                    <a:pt x="71" y="6"/>
                    <a:pt x="71" y="6"/>
                  </a:cubicBezTo>
                  <a:cubicBezTo>
                    <a:pt x="71" y="15"/>
                    <a:pt x="71" y="15"/>
                    <a:pt x="71" y="15"/>
                  </a:cubicBezTo>
                  <a:cubicBezTo>
                    <a:pt x="72" y="17"/>
                    <a:pt x="73" y="20"/>
                    <a:pt x="73" y="22"/>
                  </a:cubicBezTo>
                  <a:cubicBezTo>
                    <a:pt x="73" y="29"/>
                    <a:pt x="67" y="34"/>
                    <a:pt x="60" y="34"/>
                  </a:cubicBezTo>
                  <a:cubicBezTo>
                    <a:pt x="53" y="34"/>
                    <a:pt x="48" y="29"/>
                    <a:pt x="48" y="22"/>
                  </a:cubicBezTo>
                  <a:cubicBezTo>
                    <a:pt x="48" y="20"/>
                    <a:pt x="48" y="17"/>
                    <a:pt x="50" y="15"/>
                  </a:cubicBezTo>
                  <a:cubicBezTo>
                    <a:pt x="50" y="6"/>
                    <a:pt x="50" y="6"/>
                    <a:pt x="50" y="6"/>
                  </a:cubicBezTo>
                  <a:cubicBezTo>
                    <a:pt x="33" y="6"/>
                    <a:pt x="33" y="6"/>
                    <a:pt x="33" y="6"/>
                  </a:cubicBezTo>
                  <a:cubicBezTo>
                    <a:pt x="33" y="15"/>
                    <a:pt x="33" y="15"/>
                    <a:pt x="33" y="15"/>
                  </a:cubicBezTo>
                  <a:cubicBezTo>
                    <a:pt x="34" y="17"/>
                    <a:pt x="35" y="20"/>
                    <a:pt x="35" y="22"/>
                  </a:cubicBezTo>
                  <a:cubicBezTo>
                    <a:pt x="35" y="29"/>
                    <a:pt x="29" y="34"/>
                    <a:pt x="22" y="34"/>
                  </a:cubicBezTo>
                  <a:cubicBezTo>
                    <a:pt x="16" y="34"/>
                    <a:pt x="10" y="29"/>
                    <a:pt x="10" y="22"/>
                  </a:cubicBezTo>
                  <a:cubicBezTo>
                    <a:pt x="10" y="20"/>
                    <a:pt x="11" y="17"/>
                    <a:pt x="12" y="15"/>
                  </a:cubicBezTo>
                  <a:cubicBezTo>
                    <a:pt x="12" y="6"/>
                    <a:pt x="12" y="6"/>
                    <a:pt x="12" y="6"/>
                  </a:cubicBezTo>
                  <a:cubicBezTo>
                    <a:pt x="0" y="6"/>
                    <a:pt x="0" y="6"/>
                    <a:pt x="0" y="6"/>
                  </a:cubicBezTo>
                  <a:cubicBezTo>
                    <a:pt x="0" y="129"/>
                    <a:pt x="0" y="129"/>
                    <a:pt x="0" y="129"/>
                  </a:cubicBezTo>
                  <a:cubicBezTo>
                    <a:pt x="3" y="132"/>
                    <a:pt x="3" y="132"/>
                    <a:pt x="3" y="132"/>
                  </a:cubicBezTo>
                  <a:cubicBezTo>
                    <a:pt x="40" y="168"/>
                    <a:pt x="40" y="168"/>
                    <a:pt x="40" y="168"/>
                  </a:cubicBezTo>
                  <a:cubicBezTo>
                    <a:pt x="120" y="168"/>
                    <a:pt x="120" y="168"/>
                    <a:pt x="120" y="168"/>
                  </a:cubicBezTo>
                  <a:cubicBezTo>
                    <a:pt x="120" y="6"/>
                    <a:pt x="120" y="6"/>
                    <a:pt x="120" y="6"/>
                  </a:cubicBezTo>
                  <a:lnTo>
                    <a:pt x="108" y="6"/>
                  </a:lnTo>
                  <a:close/>
                  <a:moveTo>
                    <a:pt x="110" y="158"/>
                  </a:moveTo>
                  <a:cubicBezTo>
                    <a:pt x="53" y="158"/>
                    <a:pt x="53" y="158"/>
                    <a:pt x="53" y="158"/>
                  </a:cubicBezTo>
                  <a:cubicBezTo>
                    <a:pt x="38" y="158"/>
                    <a:pt x="45" y="123"/>
                    <a:pt x="45" y="123"/>
                  </a:cubicBezTo>
                  <a:cubicBezTo>
                    <a:pt x="45" y="123"/>
                    <a:pt x="11" y="131"/>
                    <a:pt x="10" y="116"/>
                  </a:cubicBezTo>
                  <a:cubicBezTo>
                    <a:pt x="10" y="44"/>
                    <a:pt x="10" y="44"/>
                    <a:pt x="10" y="44"/>
                  </a:cubicBezTo>
                  <a:cubicBezTo>
                    <a:pt x="110" y="44"/>
                    <a:pt x="110" y="44"/>
                    <a:pt x="110" y="44"/>
                  </a:cubicBezTo>
                  <a:lnTo>
                    <a:pt x="110" y="158"/>
                  </a:lnTo>
                  <a:close/>
                  <a:moveTo>
                    <a:pt x="101" y="75"/>
                  </a:moveTo>
                  <a:cubicBezTo>
                    <a:pt x="21" y="75"/>
                    <a:pt x="21" y="75"/>
                    <a:pt x="21" y="75"/>
                  </a:cubicBezTo>
                  <a:cubicBezTo>
                    <a:pt x="21" y="88"/>
                    <a:pt x="21" y="88"/>
                    <a:pt x="21" y="88"/>
                  </a:cubicBezTo>
                  <a:cubicBezTo>
                    <a:pt x="101" y="88"/>
                    <a:pt x="101" y="88"/>
                    <a:pt x="101" y="88"/>
                  </a:cubicBezTo>
                  <a:lnTo>
                    <a:pt x="101" y="75"/>
                  </a:lnTo>
                  <a:close/>
                  <a:moveTo>
                    <a:pt x="101" y="55"/>
                  </a:moveTo>
                  <a:cubicBezTo>
                    <a:pt x="21" y="55"/>
                    <a:pt x="21" y="55"/>
                    <a:pt x="21" y="55"/>
                  </a:cubicBezTo>
                  <a:cubicBezTo>
                    <a:pt x="21" y="67"/>
                    <a:pt x="21" y="67"/>
                    <a:pt x="21" y="67"/>
                  </a:cubicBezTo>
                  <a:cubicBezTo>
                    <a:pt x="101" y="67"/>
                    <a:pt x="101" y="67"/>
                    <a:pt x="101" y="67"/>
                  </a:cubicBezTo>
                  <a:lnTo>
                    <a:pt x="101" y="55"/>
                  </a:lnTo>
                  <a:close/>
                  <a:moveTo>
                    <a:pt x="101" y="96"/>
                  </a:moveTo>
                  <a:cubicBezTo>
                    <a:pt x="21" y="96"/>
                    <a:pt x="21" y="96"/>
                    <a:pt x="21" y="96"/>
                  </a:cubicBezTo>
                  <a:cubicBezTo>
                    <a:pt x="21" y="108"/>
                    <a:pt x="21" y="108"/>
                    <a:pt x="21" y="108"/>
                  </a:cubicBezTo>
                  <a:cubicBezTo>
                    <a:pt x="101" y="108"/>
                    <a:pt x="101" y="108"/>
                    <a:pt x="101" y="108"/>
                  </a:cubicBezTo>
                  <a:lnTo>
                    <a:pt x="101" y="96"/>
                  </a:lnTo>
                  <a:close/>
                  <a:moveTo>
                    <a:pt x="98" y="29"/>
                  </a:moveTo>
                  <a:cubicBezTo>
                    <a:pt x="101" y="29"/>
                    <a:pt x="104" y="26"/>
                    <a:pt x="104" y="23"/>
                  </a:cubicBezTo>
                  <a:cubicBezTo>
                    <a:pt x="104" y="6"/>
                    <a:pt x="104" y="6"/>
                    <a:pt x="104" y="6"/>
                  </a:cubicBezTo>
                  <a:cubicBezTo>
                    <a:pt x="104" y="2"/>
                    <a:pt x="101" y="0"/>
                    <a:pt x="98" y="0"/>
                  </a:cubicBezTo>
                  <a:cubicBezTo>
                    <a:pt x="94" y="0"/>
                    <a:pt x="92" y="2"/>
                    <a:pt x="92" y="6"/>
                  </a:cubicBezTo>
                  <a:cubicBezTo>
                    <a:pt x="92" y="23"/>
                    <a:pt x="92" y="23"/>
                    <a:pt x="92" y="23"/>
                  </a:cubicBezTo>
                  <a:cubicBezTo>
                    <a:pt x="92" y="26"/>
                    <a:pt x="94" y="29"/>
                    <a:pt x="98" y="29"/>
                  </a:cubicBezTo>
                  <a:close/>
                  <a:moveTo>
                    <a:pt x="22" y="29"/>
                  </a:moveTo>
                  <a:cubicBezTo>
                    <a:pt x="26" y="29"/>
                    <a:pt x="29" y="26"/>
                    <a:pt x="29" y="23"/>
                  </a:cubicBezTo>
                  <a:cubicBezTo>
                    <a:pt x="29" y="6"/>
                    <a:pt x="29" y="6"/>
                    <a:pt x="29" y="6"/>
                  </a:cubicBezTo>
                  <a:cubicBezTo>
                    <a:pt x="29" y="2"/>
                    <a:pt x="26" y="0"/>
                    <a:pt x="22" y="0"/>
                  </a:cubicBezTo>
                  <a:cubicBezTo>
                    <a:pt x="19" y="0"/>
                    <a:pt x="16" y="2"/>
                    <a:pt x="16" y="6"/>
                  </a:cubicBezTo>
                  <a:cubicBezTo>
                    <a:pt x="16" y="23"/>
                    <a:pt x="16" y="23"/>
                    <a:pt x="16" y="23"/>
                  </a:cubicBezTo>
                  <a:cubicBezTo>
                    <a:pt x="16" y="26"/>
                    <a:pt x="19" y="29"/>
                    <a:pt x="22" y="29"/>
                  </a:cubicBezTo>
                  <a:close/>
                  <a:moveTo>
                    <a:pt x="60" y="29"/>
                  </a:moveTo>
                  <a:cubicBezTo>
                    <a:pt x="64" y="29"/>
                    <a:pt x="66" y="26"/>
                    <a:pt x="66" y="23"/>
                  </a:cubicBezTo>
                  <a:cubicBezTo>
                    <a:pt x="66" y="6"/>
                    <a:pt x="66" y="6"/>
                    <a:pt x="66" y="6"/>
                  </a:cubicBezTo>
                  <a:cubicBezTo>
                    <a:pt x="66" y="2"/>
                    <a:pt x="64" y="0"/>
                    <a:pt x="60" y="0"/>
                  </a:cubicBezTo>
                  <a:cubicBezTo>
                    <a:pt x="57" y="0"/>
                    <a:pt x="54" y="2"/>
                    <a:pt x="54" y="6"/>
                  </a:cubicBezTo>
                  <a:cubicBezTo>
                    <a:pt x="54" y="23"/>
                    <a:pt x="54" y="23"/>
                    <a:pt x="54" y="23"/>
                  </a:cubicBezTo>
                  <a:cubicBezTo>
                    <a:pt x="54" y="26"/>
                    <a:pt x="57" y="29"/>
                    <a:pt x="60" y="29"/>
                  </a:cubicBezTo>
                  <a:close/>
                </a:path>
              </a:pathLst>
            </a:custGeom>
            <a:grpFill/>
            <a:ln>
              <a:noFill/>
            </a:ln>
          </p:spPr>
          <p:txBody>
            <a:bodyPr vert="horz" wrap="square" lIns="91440" tIns="45720" rIns="91440" bIns="45720" numCol="1" anchor="t" anchorCtr="0" compatLnSpc="1"/>
            <a:lstStyle/>
            <a:p>
              <a:endParaRPr lang="zh-CN" altLang="en-US"/>
            </a:p>
          </p:txBody>
        </p:sp>
      </p:grpSp>
      <p:sp>
        <p:nvSpPr>
          <p:cNvPr id="21" name="文本框 20"/>
          <p:cNvSpPr txBox="1"/>
          <p:nvPr/>
        </p:nvSpPr>
        <p:spPr>
          <a:xfrm>
            <a:off x="390355" y="1730534"/>
            <a:ext cx="5425948" cy="1430020"/>
          </a:xfrm>
          <a:prstGeom prst="rect">
            <a:avLst/>
          </a:prstGeom>
          <a:noFill/>
        </p:spPr>
        <p:txBody>
          <a:bodyPr wrap="square" rtlCol="0">
            <a:spAutoFit/>
          </a:bodyPr>
          <a:lstStyle/>
          <a:p>
            <a:pPr>
              <a:lnSpc>
                <a:spcPct val="150000"/>
              </a:lnSpc>
            </a:pPr>
            <a:endParaRPr lang="en-US" altLang="zh-CN" sz="1600" b="1" dirty="0" smtClean="0">
              <a:solidFill>
                <a:schemeClr val="tx1">
                  <a:lumMod val="65000"/>
                  <a:lumOff val="35000"/>
                </a:schemeClr>
              </a:solidFill>
            </a:endParaRPr>
          </a:p>
          <a:p>
            <a:pPr>
              <a:lnSpc>
                <a:spcPct val="150000"/>
              </a:lnSpc>
            </a:pPr>
            <a:r>
              <a:rPr lang="zh-CN" altLang="en-US" sz="1400" dirty="0" smtClean="0">
                <a:solidFill>
                  <a:schemeClr val="tx1">
                    <a:lumMod val="65000"/>
                    <a:lumOff val="35000"/>
                  </a:schemeClr>
                </a:solidFill>
              </a:rPr>
              <a:t>市场调研      消费者研究      需求分析      创意设计</a:t>
            </a:r>
            <a:endParaRPr lang="en-US" altLang="zh-CN" sz="1400" dirty="0" smtClean="0">
              <a:solidFill>
                <a:schemeClr val="tx1">
                  <a:lumMod val="65000"/>
                  <a:lumOff val="35000"/>
                </a:schemeClr>
              </a:solidFill>
            </a:endParaRPr>
          </a:p>
          <a:p>
            <a:pPr>
              <a:lnSpc>
                <a:spcPct val="150000"/>
              </a:lnSpc>
            </a:pPr>
            <a:r>
              <a:rPr lang="zh-CN" altLang="en-US" sz="1400" dirty="0" smtClean="0">
                <a:solidFill>
                  <a:schemeClr val="tx1">
                    <a:lumMod val="65000"/>
                    <a:lumOff val="35000"/>
                  </a:schemeClr>
                </a:solidFill>
              </a:rPr>
              <a:t>材质材料      结构与工艺      创新功能      包装语言</a:t>
            </a:r>
            <a:endParaRPr lang="en-US" altLang="zh-CN" sz="1400" dirty="0" smtClean="0">
              <a:solidFill>
                <a:schemeClr val="tx1">
                  <a:lumMod val="65000"/>
                  <a:lumOff val="35000"/>
                </a:schemeClr>
              </a:solidFill>
            </a:endParaRPr>
          </a:p>
          <a:p>
            <a:pPr>
              <a:lnSpc>
                <a:spcPct val="150000"/>
              </a:lnSpc>
            </a:pPr>
            <a:endParaRPr lang="en-US" altLang="zh-CN" sz="1400" dirty="0">
              <a:solidFill>
                <a:schemeClr val="tx1">
                  <a:lumMod val="65000"/>
                  <a:lumOff val="35000"/>
                </a:schemeClr>
              </a:solidFill>
            </a:endParaRPr>
          </a:p>
        </p:txBody>
      </p:sp>
      <p:pic>
        <p:nvPicPr>
          <p:cNvPr id="17" name="图片 16"/>
          <p:cNvPicPr>
            <a:picLocks noChangeAspect="1"/>
          </p:cNvPicPr>
          <p:nvPr/>
        </p:nvPicPr>
        <p:blipFill>
          <a:blip r:embed="rId1"/>
          <a:stretch>
            <a:fillRect/>
          </a:stretch>
        </p:blipFill>
        <p:spPr>
          <a:xfrm>
            <a:off x="5334635" y="1082040"/>
            <a:ext cx="6577330" cy="5181600"/>
          </a:xfrm>
          <a:prstGeom prst="rect">
            <a:avLst/>
          </a:prstGeom>
        </p:spPr>
      </p:pic>
      <p:sp>
        <p:nvSpPr>
          <p:cNvPr id="11266" name="TextBox 1"/>
          <p:cNvSpPr/>
          <p:nvPr/>
        </p:nvSpPr>
        <p:spPr>
          <a:xfrm>
            <a:off x="285750" y="160338"/>
            <a:ext cx="2994025" cy="384810"/>
          </a:xfrm>
          <a:prstGeom prst="rect">
            <a:avLst/>
          </a:prstGeom>
          <a:noFill/>
          <a:ln w="9525">
            <a:noFill/>
          </a:ln>
        </p:spPr>
        <p:txBody>
          <a:bodyPr wrap="none">
            <a:spAutoFit/>
          </a:bodyPr>
          <a:p>
            <a:pPr lvl="0" algn="l">
              <a:lnSpc>
                <a:spcPct val="10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我们的优势</a:t>
            </a:r>
            <a:r>
              <a:rPr lang="en-US" altLang="x-none"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Our advantage</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2" name="文本框 21"/>
          <p:cNvSpPr txBox="1"/>
          <p:nvPr/>
        </p:nvSpPr>
        <p:spPr>
          <a:xfrm>
            <a:off x="234950" y="760730"/>
            <a:ext cx="5246370" cy="1322070"/>
          </a:xfrm>
          <a:prstGeom prst="rect">
            <a:avLst/>
          </a:prstGeom>
          <a:noFill/>
        </p:spPr>
        <p:txBody>
          <a:bodyPr wrap="square" rtlCol="0">
            <a:spAutoFit/>
          </a:bodyPr>
          <a:p>
            <a:r>
              <a:rPr lang="zh-CN" altLang="en-US" sz="1600" dirty="0" smtClean="0">
                <a:solidFill>
                  <a:schemeClr val="tx1">
                    <a:lumMod val="65000"/>
                    <a:lumOff val="35000"/>
                  </a:schemeClr>
                </a:solidFill>
              </a:rPr>
              <a:t>Roogoo creative design team,formerly known as industrial design company,we have rich experience in the product innovation and design. And we constantly output non-homogeneousness hot style products.</a:t>
            </a:r>
            <a:endParaRPr lang="zh-CN" altLang="en-US" sz="1600" dirty="0" smtClean="0">
              <a:solidFill>
                <a:schemeClr val="tx1">
                  <a:lumMod val="65000"/>
                  <a:lumOff val="35000"/>
                </a:schemeClr>
              </a:solidFill>
            </a:endParaRPr>
          </a:p>
        </p:txBody>
      </p:sp>
      <p:sp>
        <p:nvSpPr>
          <p:cNvPr id="23" name="文本框 22"/>
          <p:cNvSpPr txBox="1"/>
          <p:nvPr/>
        </p:nvSpPr>
        <p:spPr>
          <a:xfrm>
            <a:off x="1519555" y="3160395"/>
            <a:ext cx="4296410" cy="337185"/>
          </a:xfrm>
          <a:prstGeom prst="rect">
            <a:avLst/>
          </a:prstGeom>
          <a:noFill/>
        </p:spPr>
        <p:txBody>
          <a:bodyPr wrap="square" rtlCol="0">
            <a:spAutoFit/>
          </a:bodyPr>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more than senior creative designer</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475105" y="4366895"/>
            <a:ext cx="4006215" cy="337185"/>
          </a:xfrm>
          <a:prstGeom prst="rect">
            <a:avLst/>
          </a:prstGeom>
          <a:noFill/>
        </p:spPr>
        <p:txBody>
          <a:bodyPr wrap="square" rtlCol="0">
            <a:spAutoFit/>
          </a:bodyPr>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 11 years of  design  experience</a:t>
            </a:r>
            <a:r>
              <a:rPr lang="en-US" altLang="zh-CN" sz="1000"/>
              <a:t> </a:t>
            </a:r>
            <a:endParaRPr lang="en-US" altLang="zh-CN" sz="1000"/>
          </a:p>
        </p:txBody>
      </p:sp>
      <p:sp>
        <p:nvSpPr>
          <p:cNvPr id="25" name="文本框 24"/>
          <p:cNvSpPr txBox="1"/>
          <p:nvPr/>
        </p:nvSpPr>
        <p:spPr>
          <a:xfrm>
            <a:off x="1519555" y="5605780"/>
            <a:ext cx="4119245" cy="306705"/>
          </a:xfrm>
          <a:prstGeom prst="rect">
            <a:avLst/>
          </a:prstGeom>
          <a:noFill/>
        </p:spPr>
        <p:txBody>
          <a:bodyPr wrap="square" rtlCol="0">
            <a:spAutoFit/>
          </a:bodyPr>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Experiencing more than 1000 special cases</a:t>
            </a:r>
            <a:endPar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390525" y="2082800"/>
            <a:ext cx="985520" cy="213995"/>
          </a:xfrm>
          <a:prstGeom prst="rect">
            <a:avLst/>
          </a:prstGeom>
          <a:noFill/>
        </p:spPr>
        <p:txBody>
          <a:bodyPr wrap="square" rtlCol="0">
            <a:spAutoFit/>
          </a:bodyPr>
          <a:p>
            <a:r>
              <a:rPr lang="en-US" altLang="zh-CN" sz="800"/>
              <a:t>market research</a:t>
            </a:r>
            <a:endParaRPr lang="en-US" altLang="zh-CN" sz="800"/>
          </a:p>
        </p:txBody>
      </p:sp>
      <p:sp>
        <p:nvSpPr>
          <p:cNvPr id="27" name="文本框 26"/>
          <p:cNvSpPr txBox="1"/>
          <p:nvPr/>
        </p:nvSpPr>
        <p:spPr>
          <a:xfrm>
            <a:off x="1388110" y="2082800"/>
            <a:ext cx="1170940" cy="213995"/>
          </a:xfrm>
          <a:prstGeom prst="rect">
            <a:avLst/>
          </a:prstGeom>
          <a:noFill/>
        </p:spPr>
        <p:txBody>
          <a:bodyPr wrap="square" rtlCol="0">
            <a:spAutoFit/>
          </a:bodyPr>
          <a:p>
            <a:r>
              <a:rPr lang="en-US" altLang="zh-CN" sz="800"/>
              <a:t>consumer research</a:t>
            </a:r>
            <a:endParaRPr lang="en-US" altLang="zh-CN" sz="800"/>
          </a:p>
        </p:txBody>
      </p:sp>
      <p:sp>
        <p:nvSpPr>
          <p:cNvPr id="28" name="文本框 27"/>
          <p:cNvSpPr txBox="1"/>
          <p:nvPr/>
        </p:nvSpPr>
        <p:spPr>
          <a:xfrm>
            <a:off x="2559050" y="2082800"/>
            <a:ext cx="1176020" cy="213995"/>
          </a:xfrm>
          <a:prstGeom prst="rect">
            <a:avLst/>
          </a:prstGeom>
          <a:noFill/>
        </p:spPr>
        <p:txBody>
          <a:bodyPr wrap="square" rtlCol="0">
            <a:spAutoFit/>
          </a:bodyPr>
          <a:p>
            <a:r>
              <a:rPr lang="en-US" altLang="zh-CN" sz="800"/>
              <a:t>demand analysis</a:t>
            </a:r>
            <a:endParaRPr lang="en-US" altLang="zh-CN" sz="800"/>
          </a:p>
        </p:txBody>
      </p:sp>
      <p:sp>
        <p:nvSpPr>
          <p:cNvPr id="29" name="文本框 28"/>
          <p:cNvSpPr txBox="1"/>
          <p:nvPr/>
        </p:nvSpPr>
        <p:spPr>
          <a:xfrm>
            <a:off x="3627755" y="2082800"/>
            <a:ext cx="1154430" cy="213995"/>
          </a:xfrm>
          <a:prstGeom prst="rect">
            <a:avLst/>
          </a:prstGeom>
          <a:noFill/>
        </p:spPr>
        <p:txBody>
          <a:bodyPr wrap="square" rtlCol="0">
            <a:spAutoFit/>
          </a:bodyPr>
          <a:p>
            <a:r>
              <a:rPr lang="en-US" altLang="zh-CN" sz="800"/>
              <a:t>creative design</a:t>
            </a:r>
            <a:endParaRPr lang="en-US" altLang="zh-CN" sz="800"/>
          </a:p>
        </p:txBody>
      </p:sp>
      <p:sp>
        <p:nvSpPr>
          <p:cNvPr id="30" name="文本框 29"/>
          <p:cNvSpPr txBox="1"/>
          <p:nvPr/>
        </p:nvSpPr>
        <p:spPr>
          <a:xfrm>
            <a:off x="528955" y="2406650"/>
            <a:ext cx="859155" cy="213995"/>
          </a:xfrm>
          <a:prstGeom prst="rect">
            <a:avLst/>
          </a:prstGeom>
          <a:noFill/>
        </p:spPr>
        <p:txBody>
          <a:bodyPr wrap="square" rtlCol="0">
            <a:spAutoFit/>
          </a:bodyPr>
          <a:p>
            <a:r>
              <a:rPr lang="en-US" altLang="zh-CN" sz="800"/>
              <a:t>material</a:t>
            </a:r>
            <a:endParaRPr lang="en-US" altLang="zh-CN" sz="800"/>
          </a:p>
        </p:txBody>
      </p:sp>
      <p:sp>
        <p:nvSpPr>
          <p:cNvPr id="31" name="文本框 30"/>
          <p:cNvSpPr txBox="1"/>
          <p:nvPr/>
        </p:nvSpPr>
        <p:spPr>
          <a:xfrm>
            <a:off x="1282700" y="2406650"/>
            <a:ext cx="1701165" cy="213995"/>
          </a:xfrm>
          <a:prstGeom prst="rect">
            <a:avLst/>
          </a:prstGeom>
          <a:noFill/>
        </p:spPr>
        <p:txBody>
          <a:bodyPr wrap="square" rtlCol="0">
            <a:spAutoFit/>
          </a:bodyPr>
          <a:p>
            <a:r>
              <a:rPr lang="zh-CN" altLang="en-US" sz="800"/>
              <a:t>Structure and technology</a:t>
            </a:r>
            <a:endParaRPr lang="zh-CN" altLang="en-US" sz="800"/>
          </a:p>
        </p:txBody>
      </p:sp>
      <p:sp>
        <p:nvSpPr>
          <p:cNvPr id="32" name="文本框 31"/>
          <p:cNvSpPr txBox="1"/>
          <p:nvPr/>
        </p:nvSpPr>
        <p:spPr>
          <a:xfrm>
            <a:off x="2607945" y="2406650"/>
            <a:ext cx="1078230" cy="213995"/>
          </a:xfrm>
          <a:prstGeom prst="rect">
            <a:avLst/>
          </a:prstGeom>
          <a:noFill/>
        </p:spPr>
        <p:txBody>
          <a:bodyPr wrap="square" rtlCol="0">
            <a:spAutoFit/>
          </a:bodyPr>
          <a:p>
            <a:r>
              <a:rPr lang="en-US" altLang="zh-CN" sz="800"/>
              <a:t>creative funcion</a:t>
            </a:r>
            <a:endParaRPr lang="en-US" altLang="zh-CN" sz="800"/>
          </a:p>
        </p:txBody>
      </p:sp>
      <p:sp>
        <p:nvSpPr>
          <p:cNvPr id="33" name="文本框 32"/>
          <p:cNvSpPr txBox="1"/>
          <p:nvPr/>
        </p:nvSpPr>
        <p:spPr>
          <a:xfrm>
            <a:off x="3589655" y="2406650"/>
            <a:ext cx="1327150" cy="213995"/>
          </a:xfrm>
          <a:prstGeom prst="rect">
            <a:avLst/>
          </a:prstGeom>
          <a:noFill/>
        </p:spPr>
        <p:txBody>
          <a:bodyPr wrap="square" rtlCol="0">
            <a:spAutoFit/>
          </a:bodyPr>
          <a:p>
            <a:r>
              <a:rPr lang="en-US" altLang="zh-CN" sz="800"/>
              <a:t>packaging language</a:t>
            </a:r>
            <a:endParaRPr lang="en-US" altLang="zh-CN" sz="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737995" y="1898015"/>
            <a:ext cx="8938895" cy="2999740"/>
            <a:chOff x="1624" y="3170"/>
            <a:chExt cx="14077" cy="4724"/>
          </a:xfrm>
        </p:grpSpPr>
        <p:pic>
          <p:nvPicPr>
            <p:cNvPr id="9" name="图片 8"/>
            <p:cNvPicPr>
              <a:picLocks noChangeAspect="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681" y="6219"/>
              <a:ext cx="3681" cy="1675"/>
            </a:xfrm>
            <a:prstGeom prst="rect">
              <a:avLst/>
            </a:prstGeom>
          </p:spPr>
        </p:pic>
        <p:pic>
          <p:nvPicPr>
            <p:cNvPr id="10" name="图片 9" descr="20051312365095304.gif"/>
            <p:cNvPicPr>
              <a:picLocks noChangeAspect="1"/>
            </p:cNvPicPr>
            <p:nvPr/>
          </p:nvPicPr>
          <p:blipFill rotWithShape="1">
            <a:blip r:embed="rId2">
              <a:clrChange>
                <a:clrFrom>
                  <a:srgbClr val="FFFFFF"/>
                </a:clrFrom>
                <a:clrTo>
                  <a:srgbClr val="FFFFFF">
                    <a:alpha val="0"/>
                  </a:srgbClr>
                </a:clrTo>
              </a:clrChange>
            </a:blip>
            <a:srcRect r="2828"/>
            <a:stretch>
              <a:fillRect/>
            </a:stretch>
          </p:blipFill>
          <p:spPr>
            <a:xfrm>
              <a:off x="4554" y="6686"/>
              <a:ext cx="4335" cy="1208"/>
            </a:xfrm>
            <a:prstGeom prst="rect">
              <a:avLst/>
            </a:prstGeom>
          </p:spPr>
        </p:pic>
        <p:pic>
          <p:nvPicPr>
            <p:cNvPr id="11" name="Picture 2" descr="https://timgsa.baidu.com/timg?image&amp;quality=80&amp;size=b9999_10000&amp;sec=1490630650188&amp;di=f93acfd178577ec0b57d94a409b0b338&amp;imgtype=0&amp;src=http%3A%2F%2Fwww.cnipr.com%2Ffocus%2Fzthc%2F2011426designfuture%2Fdesignaword%2F201104%2FW020110425541852968799.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366" t="7972" r="12901" b="18248"/>
            <a:stretch>
              <a:fillRect/>
            </a:stretch>
          </p:blipFill>
          <p:spPr bwMode="auto">
            <a:xfrm>
              <a:off x="1624" y="6516"/>
              <a:ext cx="1104" cy="1378"/>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3152" t="21593" r="79211" b="21621"/>
            <a:stretch>
              <a:fillRect/>
            </a:stretch>
          </p:blipFill>
          <p:spPr>
            <a:xfrm>
              <a:off x="1624" y="3205"/>
              <a:ext cx="2700" cy="1739"/>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25498" t="22977" r="51325" b="22083"/>
            <a:stretch>
              <a:fillRect/>
            </a:stretch>
          </p:blipFill>
          <p:spPr>
            <a:xfrm>
              <a:off x="4694" y="3360"/>
              <a:ext cx="3012" cy="1428"/>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4416" t="22977" r="21593" b="19775"/>
            <a:stretch>
              <a:fillRect/>
            </a:stretch>
          </p:blipFill>
          <p:spPr>
            <a:xfrm>
              <a:off x="9502" y="3360"/>
              <a:ext cx="3118" cy="1488"/>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86995" t="16634" r="4048" b="13823"/>
            <a:stretch>
              <a:fillRect/>
            </a:stretch>
          </p:blipFill>
          <p:spPr>
            <a:xfrm>
              <a:off x="14537" y="3170"/>
              <a:ext cx="1164" cy="1808"/>
            </a:xfrm>
            <a:prstGeom prst="rect">
              <a:avLst/>
            </a:prstGeom>
          </p:spPr>
        </p:pic>
      </p:grpSp>
      <p:sp>
        <p:nvSpPr>
          <p:cNvPr id="18" name="文本框 17"/>
          <p:cNvSpPr txBox="1"/>
          <p:nvPr/>
        </p:nvSpPr>
        <p:spPr>
          <a:xfrm>
            <a:off x="-15240" y="5894070"/>
            <a:ext cx="12223115" cy="583565"/>
          </a:xfrm>
          <a:prstGeom prst="rect">
            <a:avLst/>
          </a:prstGeom>
          <a:noFill/>
        </p:spPr>
        <p:txBody>
          <a:bodyPr wrap="square" rtlCol="0">
            <a:spAutoFit/>
          </a:bodyPr>
          <a:lstStyle/>
          <a:p>
            <a:pPr algn="ctr"/>
            <a:r>
              <a:rPr lang="en-US" altLang="zh-CN" sz="1600" dirty="0">
                <a:solidFill>
                  <a:schemeClr val="tx1">
                    <a:lumMod val="65000"/>
                    <a:lumOff val="35000"/>
                  </a:schemeClr>
                </a:solidFill>
              </a:rPr>
              <a:t>Our  team had won a lot of awards in the domestic and overseas </a:t>
            </a:r>
            <a:r>
              <a:rPr lang="zh-CN" altLang="en-US" sz="1600" dirty="0" smtClean="0">
                <a:solidFill>
                  <a:schemeClr val="tx1">
                    <a:lumMod val="65000"/>
                    <a:lumOff val="35000"/>
                  </a:schemeClr>
                </a:solidFill>
              </a:rPr>
              <a:t>，</a:t>
            </a:r>
            <a:endParaRPr lang="zh-CN" altLang="en-US" sz="1600" dirty="0" smtClean="0">
              <a:solidFill>
                <a:schemeClr val="tx1">
                  <a:lumMod val="65000"/>
                  <a:lumOff val="35000"/>
                </a:schemeClr>
              </a:solidFill>
            </a:endParaRPr>
          </a:p>
          <a:p>
            <a:pPr algn="ctr"/>
            <a:r>
              <a:rPr lang="en-US" altLang="zh-CN" sz="1600" dirty="0" smtClean="0">
                <a:solidFill>
                  <a:schemeClr val="tx1">
                    <a:lumMod val="65000"/>
                    <a:lumOff val="35000"/>
                  </a:schemeClr>
                </a:solidFill>
              </a:rPr>
              <a:t>creativity </a:t>
            </a:r>
            <a:r>
              <a:rPr sz="1600" dirty="0" smtClean="0">
                <a:solidFill>
                  <a:schemeClr val="tx1">
                    <a:lumMod val="65000"/>
                    <a:lumOff val="35000"/>
                  </a:schemeClr>
                </a:solidFill>
              </a:rPr>
              <a:t>obtained the general customers consistent approval and praise</a:t>
            </a:r>
            <a:endParaRPr sz="1600" dirty="0" smtClean="0">
              <a:solidFill>
                <a:schemeClr val="tx1">
                  <a:lumMod val="65000"/>
                  <a:lumOff val="35000"/>
                </a:schemeClr>
              </a:solidFill>
            </a:endParaRPr>
          </a:p>
        </p:txBody>
      </p:sp>
      <p:sp>
        <p:nvSpPr>
          <p:cNvPr id="11266" name="TextBox 1"/>
          <p:cNvSpPr/>
          <p:nvPr/>
        </p:nvSpPr>
        <p:spPr>
          <a:xfrm>
            <a:off x="285750" y="160338"/>
            <a:ext cx="2994025" cy="384810"/>
          </a:xfrm>
          <a:prstGeom prst="rect">
            <a:avLst/>
          </a:prstGeom>
          <a:noFill/>
          <a:ln w="9525">
            <a:noFill/>
          </a:ln>
        </p:spPr>
        <p:txBody>
          <a:bodyPr wrap="none">
            <a:spAutoFit/>
          </a:bodyPr>
          <a:p>
            <a:pPr lvl="0" algn="l">
              <a:lnSpc>
                <a:spcPct val="10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我们的优势</a:t>
            </a:r>
            <a:r>
              <a:rPr lang="en-US" altLang="x-none"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Our advantage</a:t>
            </a:r>
            <a:endParaRPr lang="en-US" altLang="x-none"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7" name="矩形 2"/>
          <p:cNvSpPr/>
          <p:nvPr/>
        </p:nvSpPr>
        <p:spPr>
          <a:xfrm>
            <a:off x="190500" y="0"/>
            <a:ext cx="44450" cy="528638"/>
          </a:xfrm>
          <a:prstGeom prst="rect">
            <a:avLst/>
          </a:prstGeom>
          <a:solidFill>
            <a:srgbClr val="CA0000"/>
          </a:solidFill>
          <a:ln w="9525">
            <a:noFill/>
          </a:ln>
        </p:spPr>
        <p:txBody>
          <a:bodyPr anchor="ctr"/>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 name="文本框 2"/>
          <p:cNvSpPr txBox="1"/>
          <p:nvPr/>
        </p:nvSpPr>
        <p:spPr>
          <a:xfrm>
            <a:off x="3152140" y="780415"/>
            <a:ext cx="5634990" cy="583565"/>
          </a:xfrm>
          <a:prstGeom prst="rect">
            <a:avLst/>
          </a:prstGeom>
          <a:noFill/>
        </p:spPr>
        <p:txBody>
          <a:bodyPr wrap="square" rtlCol="0">
            <a:spAutoFit/>
          </a:bodyPr>
          <a:p>
            <a:r>
              <a:rPr lang="zh-CN" altLang="en-US" sz="3200" dirty="0">
                <a:solidFill>
                  <a:srgbClr val="C3071F"/>
                </a:solidFill>
                <a:latin typeface="微软雅黑" panose="020B0503020204020204" pitchFamily="34" charset="-122"/>
                <a:ea typeface="微软雅黑" panose="020B0503020204020204" pitchFamily="34" charset="-122"/>
              </a:rPr>
              <a:t>Our achievement in design</a:t>
            </a:r>
            <a:endParaRPr lang="zh-CN" altLang="en-US" sz="3200" dirty="0">
              <a:solidFill>
                <a:srgbClr val="C3071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3056</Words>
  <Application>WPS 演示</Application>
  <PresentationFormat>宽屏</PresentationFormat>
  <Paragraphs>153</Paragraphs>
  <Slides>13</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vt:i4>
      </vt:variant>
    </vt:vector>
  </HeadingPairs>
  <TitlesOfParts>
    <vt:vector size="20" baseType="lpstr">
      <vt:lpstr>Arial</vt:lpstr>
      <vt:lpstr>宋体</vt:lpstr>
      <vt:lpstr>Wingdings</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EBIMC-HONG</dc:creator>
  <cp:lastModifiedBy>如果-外销wendy</cp:lastModifiedBy>
  <cp:revision>710</cp:revision>
  <dcterms:created xsi:type="dcterms:W3CDTF">2017-03-21T09:14:00Z</dcterms:created>
  <dcterms:modified xsi:type="dcterms:W3CDTF">2018-07-26T01:45:11Z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2052-10.1.0.7468</vt:lpwstr>
  </property>
</Properties>
</file>